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5" r:id="rId10"/>
    <p:sldId id="264" r:id="rId11"/>
    <p:sldId id="266" r:id="rId12"/>
    <p:sldId id="288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99" r:id="rId30"/>
    <p:sldId id="284" r:id="rId31"/>
    <p:sldId id="286" r:id="rId32"/>
    <p:sldId id="289" r:id="rId33"/>
    <p:sldId id="298" r:id="rId34"/>
    <p:sldId id="290" r:id="rId35"/>
    <p:sldId id="291" r:id="rId36"/>
    <p:sldId id="292" r:id="rId37"/>
    <p:sldId id="293" r:id="rId38"/>
    <p:sldId id="294" r:id="rId39"/>
    <p:sldId id="296" r:id="rId40"/>
    <p:sldId id="295" r:id="rId41"/>
    <p:sldId id="297" r:id="rId4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89613" autoAdjust="0"/>
  </p:normalViewPr>
  <p:slideViewPr>
    <p:cSldViewPr>
      <p:cViewPr varScale="1">
        <p:scale>
          <a:sx n="78" d="100"/>
          <a:sy n="78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C5DE0-9A0F-48AF-9EE7-742FBAA985C8}" type="datetimeFigureOut">
              <a:rPr lang="pl-PL" smtClean="0"/>
              <a:pPr/>
              <a:t>2014-06-24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84D56-3054-4DEF-AC8B-C5E814696F6B}" type="slidenum">
              <a:rPr lang="pl-PL" smtClean="0"/>
              <a:pPr/>
              <a:t>‹№›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58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67496-2CBA-4D9C-B590-D7BBD0C7FF11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55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A60-2CA4-4328-B04B-28BC96BFB518}" type="datetimeFigureOut">
              <a:rPr lang="pl-PL" smtClean="0"/>
              <a:pPr/>
              <a:t>2014-06-24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EF8-5C9C-423C-A2FD-47014FBFD912}" type="slidenum">
              <a:rPr lang="pl-PL" smtClean="0"/>
              <a:pPr/>
              <a:t>‹№›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A60-2CA4-4328-B04B-28BC96BFB518}" type="datetimeFigureOut">
              <a:rPr lang="pl-PL" smtClean="0"/>
              <a:pPr/>
              <a:t>2014-06-24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EF8-5C9C-423C-A2FD-47014FBFD912}" type="slidenum">
              <a:rPr lang="pl-PL" smtClean="0"/>
              <a:pPr/>
              <a:t>‹№›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A60-2CA4-4328-B04B-28BC96BFB518}" type="datetimeFigureOut">
              <a:rPr lang="pl-PL" smtClean="0"/>
              <a:pPr/>
              <a:t>2014-06-24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EF8-5C9C-423C-A2FD-47014FBFD912}" type="slidenum">
              <a:rPr lang="pl-PL" smtClean="0"/>
              <a:pPr/>
              <a:t>‹№›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A60-2CA4-4328-B04B-28BC96BFB518}" type="datetimeFigureOut">
              <a:rPr lang="pl-PL" smtClean="0"/>
              <a:pPr/>
              <a:t>2014-06-24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EF8-5C9C-423C-A2FD-47014FBFD912}" type="slidenum">
              <a:rPr lang="pl-PL" smtClean="0"/>
              <a:pPr/>
              <a:t>‹№›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A60-2CA4-4328-B04B-28BC96BFB518}" type="datetimeFigureOut">
              <a:rPr lang="pl-PL" smtClean="0"/>
              <a:pPr/>
              <a:t>2014-06-24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EF8-5C9C-423C-A2FD-47014FBFD912}" type="slidenum">
              <a:rPr lang="pl-PL" smtClean="0"/>
              <a:pPr/>
              <a:t>‹№›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A60-2CA4-4328-B04B-28BC96BFB518}" type="datetimeFigureOut">
              <a:rPr lang="pl-PL" smtClean="0"/>
              <a:pPr/>
              <a:t>2014-06-24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EF8-5C9C-423C-A2FD-47014FBFD912}" type="slidenum">
              <a:rPr lang="pl-PL" smtClean="0"/>
              <a:pPr/>
              <a:t>‹№›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A60-2CA4-4328-B04B-28BC96BFB518}" type="datetimeFigureOut">
              <a:rPr lang="pl-PL" smtClean="0"/>
              <a:pPr/>
              <a:t>2014-06-24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EF8-5C9C-423C-A2FD-47014FBFD912}" type="slidenum">
              <a:rPr lang="pl-PL" smtClean="0"/>
              <a:pPr/>
              <a:t>‹№›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A60-2CA4-4328-B04B-28BC96BFB518}" type="datetimeFigureOut">
              <a:rPr lang="pl-PL" smtClean="0"/>
              <a:pPr/>
              <a:t>2014-06-24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EF8-5C9C-423C-A2FD-47014FBFD912}" type="slidenum">
              <a:rPr lang="pl-PL" smtClean="0"/>
              <a:pPr/>
              <a:t>‹№›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A60-2CA4-4328-B04B-28BC96BFB518}" type="datetimeFigureOut">
              <a:rPr lang="pl-PL" smtClean="0"/>
              <a:pPr/>
              <a:t>2014-06-24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EF8-5C9C-423C-A2FD-47014FBFD912}" type="slidenum">
              <a:rPr lang="pl-PL" smtClean="0"/>
              <a:pPr/>
              <a:t>‹№›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A60-2CA4-4328-B04B-28BC96BFB518}" type="datetimeFigureOut">
              <a:rPr lang="pl-PL" smtClean="0"/>
              <a:pPr/>
              <a:t>2014-06-24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EF8-5C9C-423C-A2FD-47014FBFD912}" type="slidenum">
              <a:rPr lang="pl-PL" smtClean="0"/>
              <a:pPr/>
              <a:t>‹№›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A60-2CA4-4328-B04B-28BC96BFB518}" type="datetimeFigureOut">
              <a:rPr lang="pl-PL" smtClean="0"/>
              <a:pPr/>
              <a:t>2014-06-24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EF8-5C9C-423C-A2FD-47014FBFD912}" type="slidenum">
              <a:rPr lang="pl-PL" smtClean="0"/>
              <a:pPr/>
              <a:t>‹№›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EBA60-2CA4-4328-B04B-28BC96BFB518}" type="datetimeFigureOut">
              <a:rPr lang="pl-PL" smtClean="0"/>
              <a:pPr/>
              <a:t>2014-06-24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6CEF8-5C9C-423C-A2FD-47014FBFD912}" type="slidenum">
              <a:rPr lang="pl-PL" smtClean="0"/>
              <a:pPr/>
              <a:t>‹№›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Підтримка в процесі запровадження змін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„</a:t>
            </a:r>
            <a:r>
              <a:rPr lang="uk-UA" dirty="0" smtClean="0"/>
              <a:t>Уроки на тлі підприємництва</a:t>
            </a:r>
            <a:r>
              <a:rPr lang="pl-PL" dirty="0" smtClean="0"/>
              <a:t>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Катажина</a:t>
            </a:r>
            <a:r>
              <a:rPr lang="uk-UA" dirty="0" smtClean="0"/>
              <a:t> </a:t>
            </a:r>
            <a:r>
              <a:rPr lang="uk-UA" dirty="0" err="1" smtClean="0"/>
              <a:t>Кошевська</a:t>
            </a:r>
            <a:endParaRPr lang="en-US" dirty="0" smtClean="0"/>
          </a:p>
          <a:p>
            <a:r>
              <a:rPr lang="en-US" dirty="0" smtClean="0"/>
              <a:t>Monika </a:t>
            </a:r>
            <a:r>
              <a:rPr lang="en-US" dirty="0" err="1" smtClean="0"/>
              <a:t>Werwicka</a:t>
            </a:r>
            <a:endParaRPr lang="pl-PL" dirty="0"/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Рефлексія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uk-UA" dirty="0" smtClean="0"/>
              <a:t>Прочитайте по черзі перше і останнє слово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uk-UA" dirty="0" smtClean="0"/>
              <a:t>Яким чином Твоє визначення стосується до карти потреб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Співпраця з особою, що підтримує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Витягни три картки</a:t>
            </a:r>
            <a:r>
              <a:rPr lang="pl-PL" dirty="0" smtClean="0"/>
              <a:t>, </a:t>
            </a:r>
            <a:r>
              <a:rPr lang="uk-UA" dirty="0" smtClean="0"/>
              <a:t>розклади їх випадковим чином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uk-UA" dirty="0" smtClean="0"/>
              <a:t>Чим для мене є співпраця з вчителем-консультантом </a:t>
            </a:r>
            <a:r>
              <a:rPr lang="pl-PL" dirty="0" smtClean="0"/>
              <a:t>/</a:t>
            </a:r>
            <a:r>
              <a:rPr lang="uk-UA" dirty="0" err="1" smtClean="0"/>
              <a:t>вчителем-предметником</a:t>
            </a:r>
            <a:r>
              <a:rPr lang="pl-PL" dirty="0" smtClean="0"/>
              <a:t>?</a:t>
            </a:r>
          </a:p>
          <a:p>
            <a:r>
              <a:rPr lang="uk-UA" dirty="0" smtClean="0"/>
              <a:t>Що я можу внести до цієї співпраці</a:t>
            </a:r>
            <a:r>
              <a:rPr lang="pl-PL" dirty="0" smtClean="0"/>
              <a:t>?</a:t>
            </a:r>
          </a:p>
          <a:p>
            <a:r>
              <a:rPr lang="uk-UA" dirty="0" smtClean="0"/>
              <a:t>Чого я очікую</a:t>
            </a:r>
            <a:r>
              <a:rPr lang="pl-PL" dirty="0" smtClean="0"/>
              <a:t>?</a:t>
            </a:r>
          </a:p>
          <a:p>
            <a:endParaRPr lang="pl-PL" dirty="0" smtClean="0"/>
          </a:p>
          <a:p>
            <a:r>
              <a:rPr lang="uk-UA" sz="2800" i="1" dirty="0" smtClean="0"/>
              <a:t>Рефлексія разом з усіма</a:t>
            </a:r>
            <a:r>
              <a:rPr lang="pl-PL" sz="2800" i="1" dirty="0" smtClean="0"/>
              <a:t>, </a:t>
            </a:r>
            <a:r>
              <a:rPr lang="uk-UA" sz="2800" i="1" dirty="0" smtClean="0"/>
              <a:t>запис на фліп-чарті</a:t>
            </a:r>
            <a:r>
              <a:rPr lang="pl-PL" sz="2800" i="1" dirty="0" smtClean="0"/>
              <a:t>…..</a:t>
            </a:r>
            <a:endParaRPr lang="pl-PL" sz="2800" i="1" dirty="0"/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45557" y="520701"/>
            <a:ext cx="3361135" cy="631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latin typeface="+mn-lt"/>
              </a:rPr>
              <a:t>ПЕДАГОГІЧНИЙ НАГЛЯД</a:t>
            </a:r>
            <a:endParaRPr lang="pl-PL" sz="2800" dirty="0">
              <a:latin typeface="+mn-lt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22648" y="2787651"/>
            <a:ext cx="2474119" cy="784225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latin typeface="+mn-lt"/>
              </a:rPr>
              <a:t>ФУНКЦІЯ КОНТРОЛЬНОГО ХАРАКТЕРУ</a:t>
            </a:r>
            <a:endParaRPr lang="pl-PL" sz="2800" dirty="0">
              <a:latin typeface="+mn-lt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5495925" y="2635251"/>
            <a:ext cx="3361135" cy="784225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latin typeface="+mn-lt"/>
              </a:rPr>
              <a:t>ФУНКЦІЯ ДОПОМІЖНОГО ХАРАКТЕРУ</a:t>
            </a:r>
            <a:endParaRPr lang="pl-PL" sz="2800" dirty="0">
              <a:latin typeface="+mn-lt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545557" y="4995864"/>
            <a:ext cx="3570685" cy="854075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latin typeface="+mn-lt"/>
              </a:rPr>
              <a:t>ЯКІСНИЙ РОЗВИТОК РОБОТИ ШКОЛИ / ОСВІТНЬОЇ УСТАНОВИ</a:t>
            </a:r>
            <a:endParaRPr lang="pl-PL" sz="2800" dirty="0">
              <a:latin typeface="+mn-lt"/>
            </a:endParaRPr>
          </a:p>
        </p:txBody>
      </p:sp>
      <p:sp>
        <p:nvSpPr>
          <p:cNvPr id="8" name="Wygięta strzałka 7"/>
          <p:cNvSpPr/>
          <p:nvPr/>
        </p:nvSpPr>
        <p:spPr>
          <a:xfrm rot="5400000">
            <a:off x="5910263" y="898129"/>
            <a:ext cx="1824038" cy="141208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Wygięta strzałka 8"/>
          <p:cNvSpPr/>
          <p:nvPr/>
        </p:nvSpPr>
        <p:spPr>
          <a:xfrm rot="10800000">
            <a:off x="6191250" y="3967164"/>
            <a:ext cx="1369219" cy="188277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Wygięta strzałka 13"/>
          <p:cNvSpPr/>
          <p:nvPr/>
        </p:nvSpPr>
        <p:spPr>
          <a:xfrm rot="5400000" flipV="1">
            <a:off x="734021" y="836811"/>
            <a:ext cx="1924050" cy="152042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5" name="Wygięta strzałka 14"/>
          <p:cNvSpPr/>
          <p:nvPr/>
        </p:nvSpPr>
        <p:spPr>
          <a:xfrm flipV="1">
            <a:off x="935831" y="3967164"/>
            <a:ext cx="1520429" cy="188277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pic>
        <p:nvPicPr>
          <p:cNvPr id="10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uk-UA" dirty="0" smtClean="0"/>
              <a:t>Пригадай собі ситуацію з професійного життя, у взаємовідносинах з іншою особою, наприклад з керівником, коли Ти чітко відчув(</a:t>
            </a:r>
            <a:r>
              <a:rPr lang="uk-UA" dirty="0" err="1" smtClean="0"/>
              <a:t>ла</a:t>
            </a:r>
            <a:r>
              <a:rPr lang="uk-UA" dirty="0" smtClean="0"/>
              <a:t>)</a:t>
            </a:r>
            <a:r>
              <a:rPr lang="pl-PL" dirty="0" smtClean="0"/>
              <a:t>, </a:t>
            </a:r>
            <a:r>
              <a:rPr lang="uk-UA" dirty="0" smtClean="0"/>
              <a:t>що Ти отримав(</a:t>
            </a:r>
            <a:r>
              <a:rPr lang="uk-UA" dirty="0" err="1" smtClean="0"/>
              <a:t>ла</a:t>
            </a:r>
            <a:r>
              <a:rPr lang="uk-UA" dirty="0" smtClean="0"/>
              <a:t>) підтримку</a:t>
            </a:r>
            <a:r>
              <a:rPr lang="pl-PL" dirty="0" smtClean="0"/>
              <a:t>? ........</a:t>
            </a:r>
          </a:p>
          <a:p>
            <a:pPr algn="just" eaLnBrk="1" hangingPunct="1"/>
            <a:r>
              <a:rPr lang="uk-UA" dirty="0" smtClean="0"/>
              <a:t>Що особливого зробила ця особа</a:t>
            </a:r>
            <a:r>
              <a:rPr lang="pl-PL" dirty="0" smtClean="0"/>
              <a:t>? </a:t>
            </a:r>
            <a:r>
              <a:rPr lang="uk-UA" dirty="0" smtClean="0"/>
              <a:t>Яка її поведінка, слова, які вона висловила</a:t>
            </a:r>
            <a:r>
              <a:rPr lang="pl-PL" dirty="0" smtClean="0"/>
              <a:t>, </a:t>
            </a:r>
            <a:r>
              <a:rPr lang="uk-UA" dirty="0" smtClean="0"/>
              <a:t>вплинули на те, що Ти подумав(</a:t>
            </a:r>
            <a:r>
              <a:rPr lang="uk-UA" dirty="0" err="1" smtClean="0"/>
              <a:t>ла</a:t>
            </a:r>
            <a:r>
              <a:rPr lang="uk-UA" dirty="0" smtClean="0"/>
              <a:t>)</a:t>
            </a:r>
            <a:r>
              <a:rPr lang="pl-PL" dirty="0" smtClean="0"/>
              <a:t>: </a:t>
            </a:r>
            <a:r>
              <a:rPr lang="uk-UA" dirty="0" err="1" smtClean="0"/>
              <a:t>“вона</a:t>
            </a:r>
            <a:r>
              <a:rPr lang="uk-UA" dirty="0" smtClean="0"/>
              <a:t> мене </a:t>
            </a:r>
            <a:r>
              <a:rPr lang="uk-UA" dirty="0" err="1" smtClean="0"/>
              <a:t>підтримує”</a:t>
            </a:r>
            <a:r>
              <a:rPr lang="pl-PL" dirty="0" smtClean="0"/>
              <a:t>.</a:t>
            </a:r>
          </a:p>
          <a:p>
            <a:pPr eaLnBrk="1" hangingPunct="1"/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Вправа</a:t>
            </a:r>
            <a:endParaRPr lang="pl-PL" dirty="0"/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l-PL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/>
              <a:t>Дивилась на мене</a:t>
            </a:r>
            <a:endParaRPr lang="pl-PL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/>
              <a:t>Сіла біля мене</a:t>
            </a:r>
            <a:endParaRPr lang="pl-PL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/>
              <a:t>Підтакувала </a:t>
            </a:r>
            <a:endParaRPr lang="pl-PL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/>
              <a:t>Переконувалась, що правильно розуміє те, що я їй говорив(</a:t>
            </a:r>
            <a:r>
              <a:rPr lang="uk-UA" dirty="0" err="1" smtClean="0"/>
              <a:t>ла</a:t>
            </a:r>
            <a:r>
              <a:rPr lang="uk-UA" dirty="0" smtClean="0"/>
              <a:t>)</a:t>
            </a:r>
            <a:endParaRPr lang="pl-PL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/>
              <a:t>Посміхалась </a:t>
            </a:r>
            <a:endParaRPr lang="pl-PL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/>
              <a:t>Зробила це замість мене</a:t>
            </a:r>
            <a:endParaRPr lang="pl-PL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/>
              <a:t>Порекомендувала мені почитати</a:t>
            </a:r>
            <a:endParaRPr lang="pl-PL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/>
              <a:t>Підтвердила, що цій ситуації слід робити</a:t>
            </a:r>
            <a:endParaRPr lang="pl-PL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/>
              <a:t>Заохочувала, що я не здавався(</a:t>
            </a:r>
            <a:r>
              <a:rPr lang="uk-UA" dirty="0" err="1" smtClean="0"/>
              <a:t>лась</a:t>
            </a:r>
            <a:r>
              <a:rPr lang="uk-UA" dirty="0" smtClean="0"/>
              <a:t>)</a:t>
            </a:r>
            <a:endParaRPr lang="pl-PL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/>
              <a:t>Підтверджувала, що я це роблю правильно</a:t>
            </a:r>
            <a:endParaRPr lang="pl-PL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/>
              <a:t>Проінформувала мене, що я роблю не так як треба</a:t>
            </a:r>
            <a:endParaRPr lang="pl-PL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solidFill>
                  <a:srgbClr val="FF0000"/>
                </a:solidFill>
              </a:rPr>
              <a:t>Задавала адекватні запитання</a:t>
            </a:r>
            <a:endParaRPr lang="pl-PL" dirty="0" smtClean="0">
              <a:solidFill>
                <a:srgbClr val="FF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>
                <a:solidFill>
                  <a:srgbClr val="FF0000"/>
                </a:solidFill>
              </a:rPr>
              <a:t>Схиляла мене до роздумів і до самостійного прийняття рішення</a:t>
            </a:r>
            <a:endParaRPr lang="pl-PL" dirty="0" smtClean="0">
              <a:solidFill>
                <a:srgbClr val="FF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Наш досвід</a:t>
            </a:r>
            <a:endParaRPr lang="pl-PL" dirty="0"/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uk-UA" dirty="0" smtClean="0"/>
              <a:t>Які цінності ховаються за вищенаведеними навичками</a:t>
            </a:r>
            <a:r>
              <a:rPr lang="pl-PL" dirty="0" smtClean="0"/>
              <a:t>?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r>
              <a:rPr lang="uk-UA" dirty="0" smtClean="0"/>
              <a:t>Безпека, правдивість, повага, лояльність</a:t>
            </a:r>
            <a:r>
              <a:rPr lang="pl-PL" dirty="0" smtClean="0"/>
              <a:t>, </a:t>
            </a:r>
            <a:r>
              <a:rPr lang="uk-UA" dirty="0" smtClean="0"/>
              <a:t>дружність, емпатія, радість</a:t>
            </a:r>
            <a:r>
              <a:rPr lang="pl-PL" dirty="0" smtClean="0"/>
              <a:t>, </a:t>
            </a:r>
            <a:r>
              <a:rPr lang="uk-UA" dirty="0" smtClean="0"/>
              <a:t>сміливість, здоров'я, толерантність</a:t>
            </a:r>
            <a:r>
              <a:rPr lang="pl-PL" dirty="0" smtClean="0"/>
              <a:t>, </a:t>
            </a:r>
            <a:r>
              <a:rPr lang="uk-UA" dirty="0" err="1" smtClean="0"/>
              <a:t>вирозумілість</a:t>
            </a:r>
            <a:r>
              <a:rPr lang="pl-PL" dirty="0" smtClean="0"/>
              <a:t>, </a:t>
            </a:r>
            <a:r>
              <a:rPr lang="uk-UA" dirty="0" smtClean="0"/>
              <a:t>гармонія, честь</a:t>
            </a:r>
            <a:r>
              <a:rPr lang="pl-PL" dirty="0" smtClean="0"/>
              <a:t>, </a:t>
            </a:r>
            <a:r>
              <a:rPr lang="uk-UA" dirty="0" smtClean="0"/>
              <a:t>престиж, чесність</a:t>
            </a:r>
            <a:r>
              <a:rPr lang="pl-PL" dirty="0" smtClean="0"/>
              <a:t>………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Рефлексія</a:t>
            </a:r>
            <a:r>
              <a:rPr lang="pl-PL" dirty="0" smtClean="0"/>
              <a:t>……</a:t>
            </a:r>
            <a:endParaRPr lang="pl-PL" dirty="0"/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Пошукай у виконанні Твоєї нової ролі</a:t>
            </a:r>
            <a:r>
              <a:rPr lang="pl-PL" dirty="0" smtClean="0"/>
              <a:t> </a:t>
            </a:r>
            <a:r>
              <a:rPr lang="uk-UA" dirty="0" smtClean="0"/>
              <a:t>події, які пов'язанні з цими цінностями</a:t>
            </a:r>
            <a:r>
              <a:rPr lang="pl-PL" dirty="0" smtClean="0"/>
              <a:t>. 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r>
              <a:rPr lang="uk-UA" dirty="0" smtClean="0"/>
              <a:t>Які ще цінності мають для Тебе значення</a:t>
            </a:r>
            <a:r>
              <a:rPr lang="pl-PL" dirty="0" smtClean="0"/>
              <a:t>?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r>
              <a:rPr lang="uk-UA" dirty="0" smtClean="0"/>
              <a:t>Виходячи з яких цінностей Ти дієш / будеш діяти,</a:t>
            </a:r>
            <a:r>
              <a:rPr lang="pl-PL" dirty="0" smtClean="0"/>
              <a:t> </a:t>
            </a:r>
            <a:r>
              <a:rPr lang="uk-UA" dirty="0" smtClean="0"/>
              <a:t>виконуючи цю професійну роль</a:t>
            </a:r>
            <a:r>
              <a:rPr lang="pl-PL" dirty="0" smtClean="0"/>
              <a:t>?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Рефлексія</a:t>
            </a:r>
            <a:r>
              <a:rPr lang="pl-PL" dirty="0" smtClean="0"/>
              <a:t>….</a:t>
            </a:r>
            <a:endParaRPr lang="pl-PL" dirty="0"/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Повідомлення-покарання</a:t>
            </a:r>
            <a:endParaRPr lang="pl-PL" dirty="0" smtClean="0"/>
          </a:p>
          <a:p>
            <a:endParaRPr lang="pl-PL" dirty="0" smtClean="0"/>
          </a:p>
          <a:p>
            <a:r>
              <a:rPr lang="uk-UA" dirty="0" smtClean="0"/>
              <a:t>Повідомлення-структура</a:t>
            </a:r>
            <a:endParaRPr lang="pl-PL" dirty="0" smtClean="0"/>
          </a:p>
          <a:p>
            <a:endParaRPr lang="pl-PL" dirty="0" smtClean="0"/>
          </a:p>
          <a:p>
            <a:r>
              <a:rPr lang="uk-UA" dirty="0" smtClean="0"/>
              <a:t>Повідомлення-опіка</a:t>
            </a:r>
            <a:endParaRPr lang="pl-PL" dirty="0" smtClean="0"/>
          </a:p>
          <a:p>
            <a:endParaRPr lang="pl-PL" dirty="0" smtClean="0"/>
          </a:p>
          <a:p>
            <a:r>
              <a:rPr lang="uk-UA" dirty="0" smtClean="0"/>
              <a:t>Повідомлення-підтримка</a:t>
            </a: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Типи повідомлень</a:t>
            </a:r>
            <a:endParaRPr lang="pl-PL" dirty="0"/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sz="4000" dirty="0" smtClean="0"/>
              <a:t>ПОВІДОМЛЕННЯ – КРИТИКА І ПОКАРАННЯ</a:t>
            </a:r>
            <a:endParaRPr lang="pl-PL" sz="4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endParaRPr lang="pl-PL" dirty="0" smtClean="0"/>
          </a:p>
          <a:p>
            <a:pPr marL="609600" indent="-609600">
              <a:buFont typeface="Wingdings" pitchFamily="2" charset="2"/>
              <a:buNone/>
            </a:pPr>
            <a:r>
              <a:rPr lang="pl-PL" dirty="0" smtClean="0"/>
              <a:t>	</a:t>
            </a:r>
          </a:p>
          <a:p>
            <a:pPr marL="609600" indent="-609600">
              <a:buFont typeface="Wingdings" pitchFamily="2" charset="2"/>
              <a:buNone/>
            </a:pPr>
            <a:r>
              <a:rPr lang="pl-PL" dirty="0" smtClean="0"/>
              <a:t>	</a:t>
            </a:r>
            <a:r>
              <a:rPr lang="uk-UA" b="1" dirty="0" smtClean="0"/>
              <a:t>Мають на меті викликати почуття вини</a:t>
            </a:r>
            <a:r>
              <a:rPr lang="pl-PL" b="1" dirty="0" smtClean="0"/>
              <a:t>, </a:t>
            </a:r>
            <a:r>
              <a:rPr lang="uk-UA" b="1" dirty="0" smtClean="0"/>
              <a:t>дати комусь зрозуміти</a:t>
            </a:r>
            <a:r>
              <a:rPr lang="pl-PL" b="1" dirty="0" smtClean="0"/>
              <a:t>, </a:t>
            </a:r>
            <a:r>
              <a:rPr lang="uk-UA" b="1" dirty="0" smtClean="0"/>
              <a:t>що з ним щось не так</a:t>
            </a:r>
            <a:r>
              <a:rPr lang="pl-PL" b="1" dirty="0" smtClean="0"/>
              <a:t>.</a:t>
            </a:r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uk-UA" sz="4000" dirty="0" smtClean="0"/>
              <a:t>ПОВІДОМЛЕННЯ-СТРУКТУРА</a:t>
            </a:r>
            <a:endParaRPr lang="pl-PL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endParaRPr lang="pl-PL" dirty="0" smtClean="0"/>
          </a:p>
          <a:p>
            <a:pPr marL="609600" indent="-609600">
              <a:buFont typeface="Wingdings" pitchFamily="2" charset="2"/>
              <a:buNone/>
            </a:pPr>
            <a:r>
              <a:rPr lang="pl-PL" dirty="0" smtClean="0"/>
              <a:t>	</a:t>
            </a:r>
          </a:p>
          <a:p>
            <a:pPr marL="609600" indent="-609600">
              <a:buFont typeface="Wingdings" pitchFamily="2" charset="2"/>
              <a:buNone/>
            </a:pPr>
            <a:r>
              <a:rPr lang="pl-PL" dirty="0" smtClean="0"/>
              <a:t>	</a:t>
            </a:r>
            <a:r>
              <a:rPr lang="uk-UA" b="1" dirty="0" smtClean="0"/>
              <a:t>Дають інструкцію щодо діяльності</a:t>
            </a:r>
            <a:r>
              <a:rPr lang="pl-PL" b="1" dirty="0" smtClean="0"/>
              <a:t>, </a:t>
            </a:r>
            <a:r>
              <a:rPr lang="uk-UA" b="1" dirty="0" smtClean="0"/>
              <a:t>повчають</a:t>
            </a:r>
            <a:r>
              <a:rPr lang="pl-PL" b="1" dirty="0" smtClean="0"/>
              <a:t>, </a:t>
            </a:r>
            <a:r>
              <a:rPr lang="uk-UA" b="1" dirty="0" smtClean="0"/>
              <a:t>яким чином хтось повинен повестися і що зробити</a:t>
            </a:r>
            <a:r>
              <a:rPr lang="pl-PL" b="1" dirty="0" smtClean="0"/>
              <a:t>.</a:t>
            </a:r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Цілі зустрічі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Уточнення контракту на організаційному рівні та рівні взаємовідносин</a:t>
            </a:r>
            <a:r>
              <a:rPr lang="pl-PL" dirty="0" smtClean="0"/>
              <a:t>.</a:t>
            </a:r>
          </a:p>
          <a:p>
            <a:r>
              <a:rPr lang="uk-UA" dirty="0" smtClean="0"/>
              <a:t>Ознайомлення з деякими методиками та техніками підтримки людей</a:t>
            </a:r>
            <a:r>
              <a:rPr lang="pl-PL" dirty="0" smtClean="0"/>
              <a:t> </a:t>
            </a:r>
            <a:r>
              <a:rPr lang="uk-UA" dirty="0" smtClean="0"/>
              <a:t>в процесі змін</a:t>
            </a:r>
            <a:r>
              <a:rPr lang="pl-PL" dirty="0" smtClean="0"/>
              <a:t>,  </a:t>
            </a:r>
            <a:r>
              <a:rPr lang="uk-UA" dirty="0" smtClean="0"/>
              <a:t>підтримки або побудови їх залучення</a:t>
            </a:r>
            <a:endParaRPr lang="pl-PL" dirty="0" smtClean="0"/>
          </a:p>
          <a:p>
            <a:r>
              <a:rPr lang="uk-UA" dirty="0" smtClean="0"/>
              <a:t>Рефлексія щодо ролі</a:t>
            </a:r>
            <a:r>
              <a:rPr lang="pl-PL" dirty="0" smtClean="0"/>
              <a:t>, </a:t>
            </a:r>
            <a:r>
              <a:rPr lang="uk-UA" dirty="0" smtClean="0"/>
              <a:t>навичок необхідних в процесі підтримки</a:t>
            </a:r>
            <a:r>
              <a:rPr lang="pl-PL" dirty="0" smtClean="0"/>
              <a:t>, </a:t>
            </a:r>
            <a:r>
              <a:rPr lang="uk-UA" dirty="0" smtClean="0"/>
              <a:t>подальшого професійного і особистого розвитку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sz="4000" dirty="0" smtClean="0"/>
              <a:t>ОПІКУНСЬКО-РЯТУВАЛЬНЕ ПОВІДОМЛЕННЯ</a:t>
            </a:r>
            <a:endParaRPr lang="pl-PL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endParaRPr lang="pl-PL" dirty="0" smtClean="0"/>
          </a:p>
          <a:p>
            <a:pPr marL="609600" indent="-609600">
              <a:buFont typeface="Wingdings" pitchFamily="2" charset="2"/>
              <a:buNone/>
            </a:pPr>
            <a:r>
              <a:rPr lang="pl-PL" dirty="0" smtClean="0"/>
              <a:t>	</a:t>
            </a:r>
            <a:r>
              <a:rPr lang="uk-UA" b="1" dirty="0" smtClean="0"/>
              <a:t>Мають місце тоді</a:t>
            </a:r>
            <a:r>
              <a:rPr lang="pl-PL" b="1" dirty="0" smtClean="0"/>
              <a:t>, </a:t>
            </a:r>
            <a:r>
              <a:rPr lang="uk-UA" b="1" dirty="0" smtClean="0"/>
              <a:t>коли передавач повідомлення залучається до вирішення проблеми</a:t>
            </a:r>
            <a:r>
              <a:rPr lang="pl-PL" b="1" dirty="0" smtClean="0"/>
              <a:t>, </a:t>
            </a:r>
            <a:r>
              <a:rPr lang="uk-UA" b="1" dirty="0" smtClean="0"/>
              <a:t>надає допомогу</a:t>
            </a:r>
            <a:r>
              <a:rPr lang="pl-PL" b="1" dirty="0" smtClean="0"/>
              <a:t>, </a:t>
            </a:r>
            <a:r>
              <a:rPr lang="uk-UA" b="1" dirty="0" smtClean="0"/>
              <a:t>виручає</a:t>
            </a:r>
            <a:r>
              <a:rPr lang="pl-PL" b="1" dirty="0" smtClean="0"/>
              <a:t>, </a:t>
            </a:r>
            <a:r>
              <a:rPr lang="uk-UA" b="1" dirty="0" smtClean="0"/>
              <a:t>бере на себе ініціативу</a:t>
            </a:r>
            <a:r>
              <a:rPr lang="pl-PL" b="1" dirty="0" smtClean="0"/>
              <a:t>.</a:t>
            </a:r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sz="4000" dirty="0" smtClean="0"/>
              <a:t>ПОВІДОМЛЕННЯ - ПІДТРИМКА</a:t>
            </a:r>
            <a:r>
              <a:rPr lang="pl-PL" sz="4000" dirty="0"/>
              <a:t/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pl-PL" sz="2400" dirty="0" smtClean="0"/>
              <a:t>	</a:t>
            </a:r>
            <a:r>
              <a:rPr lang="uk-UA" sz="2400" b="1" dirty="0" smtClean="0"/>
              <a:t>дають простір діяти іншій особі</a:t>
            </a:r>
            <a:r>
              <a:rPr lang="pl-PL" sz="2400" b="1" dirty="0" smtClean="0"/>
              <a:t>, </a:t>
            </a:r>
            <a:r>
              <a:rPr lang="uk-UA" sz="2400" b="1" dirty="0" smtClean="0"/>
              <a:t>трактуючи її як повноцінну особу</a:t>
            </a:r>
            <a:r>
              <a:rPr lang="pl-PL" sz="2400" b="1" dirty="0" smtClean="0"/>
              <a:t>, </a:t>
            </a:r>
            <a:r>
              <a:rPr lang="uk-UA" sz="2400" b="1" dirty="0" smtClean="0"/>
              <a:t>яка в стані самостійно вирішити проблему</a:t>
            </a:r>
            <a:r>
              <a:rPr lang="pl-PL" sz="2400" b="1" dirty="0" smtClean="0"/>
              <a:t>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pl-PL" sz="2400" b="1" dirty="0" smtClean="0"/>
              <a:t>	</a:t>
            </a:r>
            <a:r>
              <a:rPr lang="uk-UA" sz="2400" b="1" dirty="0" smtClean="0"/>
              <a:t>Такі повідомлення складаються з трьох елементів</a:t>
            </a:r>
            <a:r>
              <a:rPr lang="pl-PL" sz="2400" b="1" dirty="0" smtClean="0"/>
              <a:t>: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pl-PL" sz="2400" b="1" dirty="0" smtClean="0"/>
              <a:t>1.	</a:t>
            </a:r>
            <a:r>
              <a:rPr lang="uk-UA" sz="2400" b="1" dirty="0" smtClean="0"/>
              <a:t>Відображення почуттів іншої особи</a:t>
            </a:r>
            <a:r>
              <a:rPr lang="pl-PL" sz="2400" b="1" dirty="0" smtClean="0"/>
              <a:t>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pl-PL" sz="2400" b="1" dirty="0" smtClean="0"/>
              <a:t>2.	</a:t>
            </a:r>
            <a:r>
              <a:rPr lang="uk-UA" sz="2400" b="1" dirty="0" smtClean="0"/>
              <a:t>Висловлення переконання</a:t>
            </a:r>
            <a:r>
              <a:rPr lang="pl-PL" sz="2400" b="1" dirty="0" smtClean="0"/>
              <a:t>, </a:t>
            </a:r>
            <a:r>
              <a:rPr lang="uk-UA" sz="2400" b="1" dirty="0" smtClean="0"/>
              <a:t>що особа до якої ми звертаємось</a:t>
            </a:r>
            <a:r>
              <a:rPr lang="pl-PL" sz="2400" b="1" dirty="0" smtClean="0"/>
              <a:t>, </a:t>
            </a:r>
            <a:r>
              <a:rPr lang="uk-UA" sz="2400" b="1" dirty="0" smtClean="0"/>
              <a:t>прийме правильне рішення </a:t>
            </a:r>
            <a:r>
              <a:rPr lang="pl-PL" sz="2400" b="1" dirty="0" smtClean="0"/>
              <a:t>(</a:t>
            </a:r>
            <a:r>
              <a:rPr lang="uk-UA" sz="2400" b="1" dirty="0" smtClean="0"/>
              <a:t>самостійно справиться з проблемою</a:t>
            </a:r>
            <a:r>
              <a:rPr lang="pl-PL" sz="2400" b="1" dirty="0" smtClean="0"/>
              <a:t>);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pl-PL" sz="2400" b="1" dirty="0" smtClean="0"/>
              <a:t>3.	</a:t>
            </a:r>
            <a:r>
              <a:rPr lang="uk-UA" sz="2400" b="1" dirty="0" smtClean="0"/>
              <a:t>Декларації своєї готовності надати підтримку у момент</a:t>
            </a:r>
            <a:r>
              <a:rPr lang="pl-PL" sz="2400" b="1" dirty="0" smtClean="0"/>
              <a:t> </a:t>
            </a:r>
            <a:r>
              <a:rPr lang="uk-UA" sz="2400" b="1" dirty="0" smtClean="0"/>
              <a:t>коли іншій особі така підтримка знадобиться</a:t>
            </a:r>
            <a:r>
              <a:rPr lang="pl-PL" sz="2400" b="1" dirty="0" smtClean="0"/>
              <a:t>.</a:t>
            </a:r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67544" y="188640"/>
            <a:ext cx="8064896" cy="64807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ВПРАВА</a:t>
            </a:r>
            <a:endParaRPr lang="pl-PL" sz="2800" dirty="0"/>
          </a:p>
        </p:txBody>
      </p:sp>
      <p:pic>
        <p:nvPicPr>
          <p:cNvPr id="45066" name="Picture 10" descr="http://dospania.info/img/cwic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30288"/>
            <a:ext cx="7200900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6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Стилі комунікації</a:t>
            </a:r>
            <a:endParaRPr lang="pl-PL" dirty="0"/>
          </a:p>
        </p:txBody>
      </p:sp>
      <p:pic>
        <p:nvPicPr>
          <p:cNvPr id="3" name="Obraz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270578"/>
            <a:ext cx="5957615" cy="555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67544" y="188640"/>
            <a:ext cx="8064896" cy="64807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ВПРАВА</a:t>
            </a:r>
            <a:endParaRPr lang="pl-PL" sz="2800" dirty="0"/>
          </a:p>
        </p:txBody>
      </p:sp>
      <p:pic>
        <p:nvPicPr>
          <p:cNvPr id="45066" name="Picture 10" descr="http://dospania.info/img/cwic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30288"/>
            <a:ext cx="7200900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6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Вправа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uk-UA" dirty="0" smtClean="0"/>
              <a:t>Поділ на </a:t>
            </a:r>
            <a:r>
              <a:rPr lang="pl-PL" dirty="0" smtClean="0"/>
              <a:t>4 </a:t>
            </a:r>
            <a:r>
              <a:rPr lang="uk-UA" dirty="0" smtClean="0"/>
              <a:t>групи</a:t>
            </a:r>
            <a:r>
              <a:rPr lang="pl-PL" dirty="0" smtClean="0"/>
              <a:t> – </a:t>
            </a:r>
            <a:r>
              <a:rPr lang="uk-UA" dirty="0" smtClean="0"/>
              <a:t>однаковий стиль</a:t>
            </a:r>
            <a:endParaRPr lang="pl-PL" dirty="0" smtClean="0"/>
          </a:p>
          <a:p>
            <a:r>
              <a:rPr lang="uk-UA" dirty="0" smtClean="0"/>
              <a:t>Сформулюйте за допомогою </a:t>
            </a:r>
            <a:r>
              <a:rPr lang="uk-UA" dirty="0" err="1" smtClean="0"/>
              <a:t>“свого</a:t>
            </a:r>
            <a:r>
              <a:rPr lang="uk-UA" dirty="0" smtClean="0"/>
              <a:t> </a:t>
            </a:r>
            <a:r>
              <a:rPr lang="uk-UA" dirty="0" err="1" smtClean="0"/>
              <a:t>стилю”</a:t>
            </a:r>
            <a:r>
              <a:rPr lang="uk-UA" dirty="0" smtClean="0"/>
              <a:t> повідомлення</a:t>
            </a:r>
            <a:r>
              <a:rPr lang="pl-PL" dirty="0" smtClean="0"/>
              <a:t> </a:t>
            </a:r>
            <a:r>
              <a:rPr lang="uk-UA" dirty="0" smtClean="0"/>
              <a:t>педагогічній раді</a:t>
            </a:r>
            <a:r>
              <a:rPr lang="pl-PL" dirty="0" smtClean="0"/>
              <a:t> </a:t>
            </a:r>
            <a:r>
              <a:rPr lang="uk-UA" dirty="0" smtClean="0"/>
              <a:t>про зміни які відбудуться у школі</a:t>
            </a:r>
            <a:endParaRPr lang="pl-PL" dirty="0" smtClean="0"/>
          </a:p>
          <a:p>
            <a:r>
              <a:rPr lang="uk-UA" dirty="0" smtClean="0"/>
              <a:t>Презентація перед усіма</a:t>
            </a:r>
            <a:endParaRPr lang="pl-PL" dirty="0"/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 smtClean="0"/>
              <a:t>Вправа</a:t>
            </a:r>
            <a:endParaRPr lang="pl-PL" dirty="0" smtClean="0"/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uk-UA" dirty="0" smtClean="0"/>
              <a:t>Моє ставлення до зміни</a:t>
            </a:r>
            <a:r>
              <a:rPr lang="pl-PL" dirty="0" smtClean="0"/>
              <a:t>, </a:t>
            </a:r>
            <a:r>
              <a:rPr lang="uk-UA" dirty="0" smtClean="0"/>
              <a:t>яку ти зініціюєш у школі</a:t>
            </a:r>
            <a:r>
              <a:rPr lang="pl-PL" dirty="0" smtClean="0"/>
              <a:t>: </a:t>
            </a:r>
          </a:p>
          <a:p>
            <a:pPr eaLnBrk="1" hangingPunct="1"/>
            <a:endParaRPr lang="pl-PL" dirty="0" smtClean="0"/>
          </a:p>
          <a:p>
            <a:pPr eaLnBrk="1" hangingPunct="1"/>
            <a:r>
              <a:rPr lang="uk-UA" b="1" dirty="0" smtClean="0"/>
              <a:t>Вибери три окреслення</a:t>
            </a:r>
            <a:r>
              <a:rPr lang="pl-PL" b="1" dirty="0" smtClean="0"/>
              <a:t>, </a:t>
            </a:r>
            <a:r>
              <a:rPr lang="uk-UA" b="1" dirty="0" smtClean="0"/>
              <a:t>які для Тебе найближчі</a:t>
            </a:r>
            <a:r>
              <a:rPr lang="pl-PL" b="1" dirty="0" smtClean="0"/>
              <a:t>:</a:t>
            </a:r>
          </a:p>
          <a:p>
            <a:pPr marL="0" indent="0">
              <a:buNone/>
            </a:pPr>
            <a:r>
              <a:rPr lang="uk-UA" dirty="0" smtClean="0"/>
              <a:t>Сприйняття, Залучення</a:t>
            </a:r>
            <a:r>
              <a:rPr lang="pl-PL" dirty="0" smtClean="0"/>
              <a:t>, </a:t>
            </a:r>
            <a:r>
              <a:rPr lang="uk-UA" dirty="0" smtClean="0"/>
              <a:t>Ентузіазм, Надія,</a:t>
            </a:r>
            <a:endParaRPr lang="pl-PL" dirty="0"/>
          </a:p>
          <a:p>
            <a:pPr marL="0" indent="0">
              <a:buNone/>
            </a:pPr>
            <a:r>
              <a:rPr lang="uk-UA" dirty="0" smtClean="0"/>
              <a:t>Очікування, Відмова, Опір</a:t>
            </a:r>
            <a:endParaRPr lang="pl-PL" dirty="0"/>
          </a:p>
          <a:p>
            <a:pPr marL="0" indent="0" eaLnBrk="1" hangingPunct="1">
              <a:buNone/>
            </a:pPr>
            <a:endParaRPr lang="pl-PL" dirty="0" smtClean="0"/>
          </a:p>
          <a:p>
            <a:pPr eaLnBrk="1" hangingPunct="1"/>
            <a:r>
              <a:rPr lang="uk-UA" dirty="0" smtClean="0"/>
              <a:t>Розклади їх за рівнем важливості і приклей на картку</a:t>
            </a:r>
            <a:endParaRPr lang="pl-PL" dirty="0" smtClean="0"/>
          </a:p>
          <a:p>
            <a:pPr eaLnBrk="1" hangingPunct="1"/>
            <a:endParaRPr lang="pl-PL" dirty="0" smtClean="0"/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200" b="1" dirty="0" smtClean="0">
                <a:solidFill>
                  <a:srgbClr val="960000"/>
                </a:solidFill>
              </a:rPr>
              <a:t>З ЧОГО ВИПЛИВАЄ НАШЕ СТАВЛЕННЯ ЩОДО ЗМІНИ</a:t>
            </a:r>
            <a:r>
              <a:rPr lang="pl-PL" sz="2200" b="1" dirty="0" smtClean="0">
                <a:solidFill>
                  <a:srgbClr val="960000"/>
                </a:solidFill>
              </a:rPr>
              <a:t>?</a:t>
            </a:r>
            <a:endParaRPr lang="pl-PL" sz="2200" dirty="0">
              <a:solidFill>
                <a:srgbClr val="960000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 smtClean="0"/>
              <a:t>Усвідомлення ролей</a:t>
            </a:r>
            <a:endParaRPr lang="pl-PL" sz="22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 smtClean="0"/>
              <a:t>Досвід</a:t>
            </a:r>
            <a:r>
              <a:rPr lang="pl-PL" sz="2200" dirty="0" smtClean="0"/>
              <a:t> </a:t>
            </a:r>
            <a:endParaRPr lang="pl-PL" sz="22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 smtClean="0"/>
              <a:t>Знання щодо змісту зміни</a:t>
            </a:r>
            <a:endParaRPr lang="pl-PL" sz="22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 smtClean="0"/>
              <a:t>Усвідомлення того, що завдяки визначеній позиції</a:t>
            </a:r>
            <a:r>
              <a:rPr lang="pl-PL" sz="2200" dirty="0" smtClean="0"/>
              <a:t> </a:t>
            </a:r>
            <a:r>
              <a:rPr lang="uk-UA" sz="2200" dirty="0" smtClean="0"/>
              <a:t>нам буде легше пройти крізь зміни</a:t>
            </a:r>
            <a:endParaRPr lang="pl-PL" sz="22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 smtClean="0"/>
              <a:t>Віра, що зміни принесуть щось краще</a:t>
            </a:r>
            <a:endParaRPr lang="pl-PL" sz="22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 smtClean="0"/>
              <a:t>Відчуття впливу на зміни</a:t>
            </a:r>
            <a:endParaRPr lang="pl-PL" sz="22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 smtClean="0"/>
              <a:t>Ширша перспектива бачення змін</a:t>
            </a:r>
            <a:r>
              <a:rPr lang="pl-PL" sz="2200" dirty="0" smtClean="0"/>
              <a:t> </a:t>
            </a:r>
            <a:endParaRPr lang="pl-PL" sz="22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 smtClean="0"/>
              <a:t>Особистісні схильності</a:t>
            </a:r>
            <a:endParaRPr lang="pl-PL" sz="22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dirty="0" smtClean="0"/>
              <a:t>Передбачувані користі і втрати</a:t>
            </a:r>
            <a:r>
              <a:rPr lang="pl-PL" sz="2200" dirty="0" smtClean="0"/>
              <a:t> </a:t>
            </a:r>
            <a:endParaRPr lang="pl-PL" sz="2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907704" y="47667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ЛЮДИ В СИТУАЦІЇ ЗМІН</a:t>
            </a:r>
            <a:endParaRPr lang="pl-PL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ставлення щодо змін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2800" b="1" dirty="0" smtClean="0"/>
              <a:t>ЕНТУЗІАСТ</a:t>
            </a:r>
            <a:endParaRPr lang="pl-PL" sz="2800" b="1" dirty="0" smtClean="0"/>
          </a:p>
          <a:p>
            <a:r>
              <a:rPr lang="uk-UA" sz="2800" dirty="0" smtClean="0"/>
              <a:t>Сприйняття</a:t>
            </a:r>
            <a:endParaRPr lang="pl-PL" sz="2800" dirty="0" smtClean="0"/>
          </a:p>
          <a:p>
            <a:r>
              <a:rPr lang="uk-UA" sz="2800" dirty="0" smtClean="0"/>
              <a:t>Залучення</a:t>
            </a:r>
            <a:endParaRPr lang="pl-PL" sz="2800" dirty="0" smtClean="0"/>
          </a:p>
          <a:p>
            <a:r>
              <a:rPr lang="uk-UA" sz="2800" dirty="0" smtClean="0"/>
              <a:t>Ентузіазм</a:t>
            </a:r>
            <a:endParaRPr lang="pl-PL" sz="2800" dirty="0" smtClean="0"/>
          </a:p>
          <a:p>
            <a:pPr>
              <a:buNone/>
            </a:pPr>
            <a:r>
              <a:rPr lang="uk-UA" sz="2800" b="1" dirty="0" smtClean="0"/>
              <a:t>СКЕПТИК</a:t>
            </a:r>
            <a:endParaRPr lang="pl-PL" sz="2800" b="1" dirty="0" smtClean="0"/>
          </a:p>
          <a:p>
            <a:r>
              <a:rPr lang="uk-UA" sz="2800" dirty="0" smtClean="0"/>
              <a:t>Надія</a:t>
            </a:r>
            <a:endParaRPr lang="pl-PL" sz="2800" dirty="0" smtClean="0"/>
          </a:p>
          <a:p>
            <a:r>
              <a:rPr lang="uk-UA" sz="2800" dirty="0" smtClean="0"/>
              <a:t>Очікування</a:t>
            </a:r>
            <a:endParaRPr lang="pl-PL" sz="2800" dirty="0" smtClean="0"/>
          </a:p>
          <a:p>
            <a:pPr>
              <a:buNone/>
            </a:pPr>
            <a:r>
              <a:rPr lang="uk-UA" sz="2800" b="1" dirty="0" smtClean="0"/>
              <a:t>ОПОНЕНТ</a:t>
            </a:r>
            <a:endParaRPr lang="pl-PL" sz="2800" b="1" dirty="0" smtClean="0"/>
          </a:p>
          <a:p>
            <a:r>
              <a:rPr lang="uk-UA" sz="2800" dirty="0" smtClean="0"/>
              <a:t>Відмова</a:t>
            </a:r>
            <a:endParaRPr lang="pl-PL" sz="2800" dirty="0" smtClean="0"/>
          </a:p>
          <a:p>
            <a:r>
              <a:rPr lang="uk-UA" sz="2800" dirty="0" smtClean="0"/>
              <a:t>Опір</a:t>
            </a:r>
            <a:endParaRPr lang="pl-PL" sz="2800" dirty="0" smtClean="0"/>
          </a:p>
          <a:p>
            <a:endParaRPr lang="pl-PL" dirty="0"/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891530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>
                <a:solidFill>
                  <a:srgbClr val="C00000"/>
                </a:solidFill>
              </a:rPr>
              <a:t>Вказівки і реалізація завдань - вправа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848872" cy="4824536"/>
          </a:xfrm>
        </p:spPr>
        <p:txBody>
          <a:bodyPr>
            <a:noAutofit/>
          </a:bodyPr>
          <a:lstStyle/>
          <a:p>
            <a:pPr algn="l"/>
            <a:r>
              <a:rPr lang="uk-UA" sz="2400" dirty="0" smtClean="0">
                <a:solidFill>
                  <a:srgbClr val="C00000"/>
                </a:solidFill>
              </a:rPr>
              <a:t>Подумайте, яким чином наше ставлення може впливати на реалізацію завдань, які ми повинні виконати?</a:t>
            </a:r>
          </a:p>
          <a:p>
            <a:pPr algn="l"/>
            <a:endParaRPr lang="uk-UA" sz="2400" dirty="0" smtClean="0">
              <a:solidFill>
                <a:srgbClr val="C00000"/>
              </a:solidFill>
            </a:endParaRPr>
          </a:p>
          <a:p>
            <a:pPr algn="l"/>
            <a:r>
              <a:rPr lang="uk-UA" sz="2400" dirty="0" smtClean="0">
                <a:solidFill>
                  <a:srgbClr val="C00000"/>
                </a:solidFill>
              </a:rPr>
              <a:t>Поділ на 3/6 груп</a:t>
            </a:r>
          </a:p>
          <a:p>
            <a:pPr algn="l"/>
            <a:r>
              <a:rPr lang="uk-UA" sz="2400" dirty="0" smtClean="0">
                <a:solidFill>
                  <a:srgbClr val="C00000"/>
                </a:solidFill>
              </a:rPr>
              <a:t>Завдання для груп:</a:t>
            </a:r>
          </a:p>
          <a:p>
            <a:pPr marL="457200" indent="-457200" algn="l">
              <a:buAutoNum type="arabicPeriod"/>
            </a:pPr>
            <a:r>
              <a:rPr lang="uk-UA" sz="2400" dirty="0" smtClean="0">
                <a:solidFill>
                  <a:srgbClr val="C00000"/>
                </a:solidFill>
              </a:rPr>
              <a:t>Підготуйте аналіз “+ “ та “-” даного ставлення до виконання завдання (7 хв.).</a:t>
            </a:r>
          </a:p>
          <a:p>
            <a:pPr marL="457200" indent="-457200" algn="l">
              <a:buAutoNum type="arabicPeriod"/>
            </a:pPr>
            <a:r>
              <a:rPr lang="uk-UA" sz="2400" dirty="0" smtClean="0">
                <a:solidFill>
                  <a:srgbClr val="C00000"/>
                </a:solidFill>
              </a:rPr>
              <a:t>Вказівки для особи, яка представляє дане ставлення – що робити, щоб ефективно, дієво і з задоволенням виконати завдання? ( 8 хв.).</a:t>
            </a:r>
          </a:p>
          <a:p>
            <a:pPr marL="457200" indent="-457200" algn="l">
              <a:buAutoNum type="arabicPeriod"/>
            </a:pPr>
            <a:r>
              <a:rPr lang="uk-UA" sz="2400" dirty="0" smtClean="0">
                <a:solidFill>
                  <a:srgbClr val="C00000"/>
                </a:solidFill>
              </a:rPr>
              <a:t>Представлення перед усіма (3/6 х 3хв).</a:t>
            </a:r>
          </a:p>
          <a:p>
            <a:pPr marL="457200" indent="-457200" algn="l"/>
            <a:r>
              <a:rPr lang="uk-UA" sz="2400" dirty="0" smtClean="0">
                <a:solidFill>
                  <a:srgbClr val="C00000"/>
                </a:solidFill>
              </a:rPr>
              <a:t>Разом: приблизно 30 хв.</a:t>
            </a:r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Програма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dirty="0" smtClean="0"/>
              <a:t>Вчитель-консультант і </a:t>
            </a:r>
            <a:r>
              <a:rPr lang="uk-UA" dirty="0" err="1" smtClean="0"/>
              <a:t>вчитель-предметник</a:t>
            </a:r>
            <a:r>
              <a:rPr lang="uk-UA" dirty="0" smtClean="0"/>
              <a:t> у проекті </a:t>
            </a:r>
            <a:r>
              <a:rPr lang="pl-PL" dirty="0" smtClean="0"/>
              <a:t>– </a:t>
            </a:r>
            <a:r>
              <a:rPr lang="uk-UA" dirty="0" smtClean="0"/>
              <a:t>ідея проекту</a:t>
            </a:r>
            <a:r>
              <a:rPr lang="pl-PL" dirty="0" smtClean="0"/>
              <a:t>, </a:t>
            </a:r>
            <a:r>
              <a:rPr lang="uk-UA" dirty="0" smtClean="0"/>
              <a:t>завдання, сфера відповідальності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2. </a:t>
            </a:r>
            <a:r>
              <a:rPr lang="uk-UA" dirty="0" smtClean="0"/>
              <a:t>Контракт у сфері підтримки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3. </a:t>
            </a:r>
            <a:r>
              <a:rPr lang="uk-UA" dirty="0" smtClean="0"/>
              <a:t>Методи та техніки підтримки у процесі змін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4. </a:t>
            </a:r>
            <a:r>
              <a:rPr lang="uk-UA" dirty="0" smtClean="0"/>
              <a:t>Побудова залучення у процес змін з врахуванням індивідуальних відмінностей</a:t>
            </a:r>
            <a:endParaRPr lang="pl-PL" dirty="0"/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904042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508248"/>
                <a:gridCol w="1485605"/>
                <a:gridCol w="1439333"/>
                <a:gridCol w="1357620"/>
                <a:gridCol w="1877434"/>
                <a:gridCol w="1475760"/>
              </a:tblGrid>
              <a:tr h="49072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ЕНТУЗІАСТ</a:t>
                      </a:r>
                      <a:r>
                        <a:rPr lang="pl-PL" sz="1400" dirty="0" smtClean="0">
                          <a:effectLst/>
                        </a:rPr>
                        <a:t> (</a:t>
                      </a:r>
                      <a:r>
                        <a:rPr lang="uk-UA" sz="1400" dirty="0" smtClean="0">
                          <a:effectLst/>
                        </a:rPr>
                        <a:t>сприйняття</a:t>
                      </a:r>
                      <a:r>
                        <a:rPr lang="pl-PL" sz="1400" dirty="0" smtClean="0">
                          <a:effectLst/>
                        </a:rPr>
                        <a:t>, </a:t>
                      </a:r>
                      <a:r>
                        <a:rPr lang="uk-UA" sz="1400" dirty="0" smtClean="0">
                          <a:effectLst/>
                        </a:rPr>
                        <a:t>залучення, ентузіазм</a:t>
                      </a:r>
                      <a:r>
                        <a:rPr lang="pl-PL" sz="1400" dirty="0" smtClean="0">
                          <a:effectLst/>
                        </a:rPr>
                        <a:t>)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СКЕПТИК</a:t>
                      </a:r>
                      <a:r>
                        <a:rPr lang="pl-PL" sz="1400" dirty="0" smtClean="0">
                          <a:effectLst/>
                        </a:rPr>
                        <a:t> (</a:t>
                      </a:r>
                      <a:r>
                        <a:rPr lang="uk-UA" sz="1400" dirty="0" smtClean="0">
                          <a:effectLst/>
                        </a:rPr>
                        <a:t>надія, очікування</a:t>
                      </a:r>
                      <a:r>
                        <a:rPr lang="pl-PL" sz="1400" dirty="0" smtClean="0">
                          <a:effectLst/>
                        </a:rPr>
                        <a:t>)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ОПОНЕНТ</a:t>
                      </a:r>
                      <a:r>
                        <a:rPr lang="pl-PL" sz="1400" dirty="0" smtClean="0">
                          <a:effectLst/>
                        </a:rPr>
                        <a:t> (</a:t>
                      </a:r>
                      <a:r>
                        <a:rPr lang="uk-UA" sz="1400" dirty="0" smtClean="0">
                          <a:effectLst/>
                        </a:rPr>
                        <a:t>відмова,</a:t>
                      </a:r>
                      <a:r>
                        <a:rPr lang="uk-UA" sz="1400" baseline="0" dirty="0" smtClean="0">
                          <a:effectLst/>
                        </a:rPr>
                        <a:t> опір</a:t>
                      </a:r>
                      <a:r>
                        <a:rPr lang="pl-PL" sz="1400" dirty="0" smtClean="0">
                          <a:effectLst/>
                        </a:rPr>
                        <a:t>)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13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+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+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+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6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Локомотив поступу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„</a:t>
                      </a:r>
                      <a:r>
                        <a:rPr lang="uk-UA" sz="1400" dirty="0" smtClean="0">
                          <a:effectLst/>
                        </a:rPr>
                        <a:t>сліпий</a:t>
                      </a:r>
                      <a:r>
                        <a:rPr lang="pl-PL" sz="1400" dirty="0" smtClean="0">
                          <a:effectLst/>
                        </a:rPr>
                        <a:t>” </a:t>
                      </a:r>
                      <a:r>
                        <a:rPr lang="uk-UA" sz="1400" dirty="0" smtClean="0">
                          <a:effectLst/>
                        </a:rPr>
                        <a:t>щодо загроз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Холодний спостерігач</a:t>
                      </a:r>
                      <a:r>
                        <a:rPr lang="pl-PL" sz="1400" dirty="0" smtClean="0">
                          <a:effectLst/>
                        </a:rPr>
                        <a:t>,</a:t>
                      </a:r>
                      <a:r>
                        <a:rPr lang="uk-UA" sz="1400" dirty="0" smtClean="0">
                          <a:effectLst/>
                        </a:rPr>
                        <a:t> бачить</a:t>
                      </a:r>
                      <a:r>
                        <a:rPr lang="pl-PL" sz="1400" dirty="0" smtClean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+ i -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Не залучається, пасивний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Оголює слабкості зміни</a:t>
                      </a:r>
                      <a:r>
                        <a:rPr lang="pl-PL" sz="1400" dirty="0" smtClean="0">
                          <a:effectLst/>
                        </a:rPr>
                        <a:t>ny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Гальмує запровадження зміни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3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Енергія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„</a:t>
                      </a:r>
                      <a:r>
                        <a:rPr lang="uk-UA" sz="1400" dirty="0" smtClean="0">
                          <a:effectLst/>
                        </a:rPr>
                        <a:t>рожеві окуляри</a:t>
                      </a:r>
                      <a:r>
                        <a:rPr lang="pl-PL" sz="1400" dirty="0" smtClean="0">
                          <a:effectLst/>
                        </a:rPr>
                        <a:t>” </a:t>
                      </a:r>
                      <a:r>
                        <a:rPr lang="pl-PL" sz="1400" dirty="0">
                          <a:effectLst/>
                        </a:rPr>
                        <a:t>– </a:t>
                      </a:r>
                      <a:r>
                        <a:rPr lang="uk-UA" sz="1400" dirty="0" smtClean="0">
                          <a:effectLst/>
                        </a:rPr>
                        <a:t>відсутність об</a:t>
                      </a:r>
                      <a:r>
                        <a:rPr lang="en-US" sz="1400" dirty="0" smtClean="0">
                          <a:effectLst/>
                        </a:rPr>
                        <a:t>’</a:t>
                      </a:r>
                      <a:r>
                        <a:rPr lang="uk-UA" sz="1400" dirty="0" err="1" smtClean="0">
                          <a:effectLst/>
                        </a:rPr>
                        <a:t>єктивізму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Приймає продумані рішення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Нарікає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Бачить небезпеки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Критиканство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36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Відкритість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Може не сприймати інших позицій</a:t>
                      </a:r>
                      <a:r>
                        <a:rPr lang="pl-PL" sz="1400" dirty="0" smtClean="0">
                          <a:effectLst/>
                        </a:rPr>
                        <a:t>, </a:t>
                      </a:r>
                      <a:r>
                        <a:rPr lang="uk-UA" sz="1400" dirty="0" smtClean="0">
                          <a:effectLst/>
                        </a:rPr>
                        <a:t>ставлень, в тому</a:t>
                      </a:r>
                      <a:r>
                        <a:rPr lang="uk-UA" sz="1400" baseline="0" dirty="0" smtClean="0">
                          <a:effectLst/>
                        </a:rPr>
                        <a:t> числі опору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Тримає дистанцію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Може гальмувати</a:t>
                      </a:r>
                      <a:r>
                        <a:rPr lang="uk-UA" sz="1400" baseline="0" dirty="0" smtClean="0">
                          <a:effectLst/>
                        </a:rPr>
                        <a:t> процес запровадження змін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Гальмує</a:t>
                      </a:r>
                      <a:r>
                        <a:rPr lang="uk-UA" sz="1400" baseline="0" dirty="0" smtClean="0">
                          <a:effectLst/>
                        </a:rPr>
                        <a:t> </a:t>
                      </a:r>
                      <a:r>
                        <a:rPr lang="uk-UA" sz="1400" baseline="0" dirty="0" err="1" smtClean="0">
                          <a:effectLst/>
                        </a:rPr>
                        <a:t>шапкозакидательську</a:t>
                      </a:r>
                      <a:r>
                        <a:rPr lang="uk-UA" sz="1400" baseline="0" dirty="0" smtClean="0">
                          <a:effectLst/>
                        </a:rPr>
                        <a:t> діяльність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Може потягнути за собою інших опонентів і скептиків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Готовність до швидкого впровадження зміни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Збуджує, мотивує до аналізу</a:t>
                      </a:r>
                      <a:r>
                        <a:rPr lang="pl-PL" sz="1400" dirty="0" smtClean="0">
                          <a:effectLst/>
                        </a:rPr>
                        <a:t>, </a:t>
                      </a:r>
                      <a:r>
                        <a:rPr lang="uk-UA" sz="1400" dirty="0" smtClean="0">
                          <a:effectLst/>
                        </a:rPr>
                        <a:t>дискусії, подальшого</a:t>
                      </a:r>
                      <a:r>
                        <a:rPr lang="uk-UA" sz="1400" baseline="0" dirty="0" smtClean="0">
                          <a:effectLst/>
                        </a:rPr>
                        <a:t> пошуку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Може зупинити</a:t>
                      </a:r>
                      <a:r>
                        <a:rPr lang="uk-UA" sz="1400" baseline="0" dirty="0" smtClean="0">
                          <a:effectLst/>
                        </a:rPr>
                        <a:t> зміну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8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Оптимізм, віра в успіх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Змушує добре підготувати зміну </a:t>
                      </a:r>
                      <a:r>
                        <a:rPr lang="pl-PL" sz="1400" dirty="0" smtClean="0">
                          <a:effectLst/>
                        </a:rPr>
                        <a:t>(</a:t>
                      </a:r>
                      <a:r>
                        <a:rPr lang="uk-UA" sz="1400" dirty="0" smtClean="0">
                          <a:effectLst/>
                        </a:rPr>
                        <a:t>ідеологічний,</a:t>
                      </a:r>
                      <a:r>
                        <a:rPr lang="uk-UA" sz="1400" baseline="0" dirty="0" smtClean="0">
                          <a:effectLst/>
                        </a:rPr>
                        <a:t> організаційний і тематичний боки</a:t>
                      </a:r>
                      <a:r>
                        <a:rPr lang="pl-PL" sz="1400" dirty="0" smtClean="0">
                          <a:effectLst/>
                        </a:rPr>
                        <a:t>) 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50825" y="438150"/>
          <a:ext cx="8569326" cy="6224991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2855822"/>
                <a:gridCol w="2856752"/>
                <a:gridCol w="2856752"/>
              </a:tblGrid>
              <a:tr h="280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ЕНТУЗІАСТА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СКЕПТИКА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ОПОНЕНТА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52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Візуалізація зміни з метою впорядкування погляду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Розвіювання сумнівів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Усвідомлення (знання) мети змін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52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Надання конкретної ролі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Точний план діяльності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Упевненість, що зміна добре підготовлена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1033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Погляд з чужої точки зору</a:t>
                      </a:r>
                      <a:r>
                        <a:rPr lang="pl-PL" sz="1500" dirty="0" smtClean="0">
                          <a:effectLst/>
                        </a:rPr>
                        <a:t> (</a:t>
                      </a:r>
                      <a:r>
                        <a:rPr lang="uk-UA" sz="1500" dirty="0" smtClean="0">
                          <a:effectLst/>
                        </a:rPr>
                        <a:t>скептика і опонента</a:t>
                      </a:r>
                      <a:r>
                        <a:rPr lang="pl-PL" sz="1500" dirty="0" smtClean="0">
                          <a:effectLst/>
                        </a:rPr>
                        <a:t>) 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Робота в команді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Знання про те, що я і моя організація матимемо від цієї зміни (користь, можливі втрати)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52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Знайдення виходу для надмірної енергії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Контракт на рівні системи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Відчуття впливу і спільного прийняття рішень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52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Бути</a:t>
                      </a:r>
                      <a:r>
                        <a:rPr lang="uk-UA" sz="1500" baseline="0" dirty="0" smtClean="0">
                          <a:effectLst/>
                        </a:rPr>
                        <a:t> в</a:t>
                      </a:r>
                      <a:r>
                        <a:rPr lang="uk-UA" sz="1500" dirty="0" smtClean="0">
                          <a:effectLst/>
                        </a:rPr>
                        <a:t>ислуханим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Знання про мою роль і очікування щодо мене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Почуття безпеки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771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</a:rPr>
                        <a:t> </a:t>
                      </a:r>
                      <a:endParaRPr lang="pl-PL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Зустріч з особою,</a:t>
                      </a:r>
                      <a:r>
                        <a:rPr lang="uk-UA" sz="1500" baseline="0" dirty="0" smtClean="0">
                          <a:effectLst/>
                        </a:rPr>
                        <a:t> яка переконана в ідеї і важлива для мене </a:t>
                      </a:r>
                      <a:r>
                        <a:rPr lang="pl-PL" sz="1500" dirty="0" smtClean="0">
                          <a:effectLst/>
                        </a:rPr>
                        <a:t>(</a:t>
                      </a:r>
                      <a:r>
                        <a:rPr lang="uk-UA" sz="1500" dirty="0" smtClean="0">
                          <a:effectLst/>
                        </a:rPr>
                        <a:t>достовірна</a:t>
                      </a:r>
                      <a:r>
                        <a:rPr lang="pl-PL" sz="1500" dirty="0" smtClean="0">
                          <a:effectLst/>
                        </a:rPr>
                        <a:t>)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Буття вислуханим як опонент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705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</a:rPr>
                        <a:t> </a:t>
                      </a:r>
                      <a:endParaRPr lang="pl-PL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</a:rPr>
                        <a:t> </a:t>
                      </a:r>
                      <a:endParaRPr lang="pl-PL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Можливість дискутувати про свої побоювання і застереження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52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</a:rPr>
                        <a:t> 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</a:rPr>
                        <a:t> </a:t>
                      </a:r>
                      <a:endParaRPr lang="pl-PL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Час щоб обдумати зміни</a:t>
                      </a:r>
                      <a:r>
                        <a:rPr lang="pl-PL" sz="1500" dirty="0" smtClean="0">
                          <a:effectLst/>
                        </a:rPr>
                        <a:t>(„+” </a:t>
                      </a:r>
                      <a:r>
                        <a:rPr lang="uk-UA" sz="1500" dirty="0" smtClean="0">
                          <a:effectLst/>
                        </a:rPr>
                        <a:t>і</a:t>
                      </a:r>
                      <a:r>
                        <a:rPr lang="pl-PL" sz="1500" dirty="0" smtClean="0">
                          <a:effectLst/>
                        </a:rPr>
                        <a:t> </a:t>
                      </a:r>
                      <a:r>
                        <a:rPr lang="pl-PL" sz="1500" dirty="0">
                          <a:effectLst/>
                        </a:rPr>
                        <a:t>„-„)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26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</a:rPr>
                        <a:t> </a:t>
                      </a:r>
                      <a:endParaRPr lang="pl-PL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</a:rPr>
                        <a:t> </a:t>
                      </a:r>
                      <a:endParaRPr lang="pl-PL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Як втратити якомога менше</a:t>
                      </a:r>
                      <a:r>
                        <a:rPr lang="pl-PL" sz="1500" dirty="0" smtClean="0">
                          <a:effectLst/>
                        </a:rPr>
                        <a:t>?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52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</a:rPr>
                        <a:t> </a:t>
                      </a:r>
                      <a:endParaRPr lang="pl-PL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</a:rPr>
                        <a:t> </a:t>
                      </a:r>
                      <a:endParaRPr lang="pl-PL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Отримати роль гідну компетентності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</a:tbl>
          </a:graphicData>
        </a:graphic>
      </p:graphicFrame>
      <p:sp>
        <p:nvSpPr>
          <p:cNvPr id="12340" name="Rectangle 1"/>
          <p:cNvSpPr>
            <a:spLocks noChangeArrowheads="1"/>
          </p:cNvSpPr>
          <p:nvPr/>
        </p:nvSpPr>
        <p:spPr bwMode="auto">
          <a:xfrm>
            <a:off x="468313" y="130175"/>
            <a:ext cx="7991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400" b="1" dirty="0" smtClean="0">
                <a:solidFill>
                  <a:srgbClr val="C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Що допоможе залучити до змін</a:t>
            </a:r>
            <a:r>
              <a:rPr lang="pl-PL" sz="1400" b="1" dirty="0" smtClean="0">
                <a:solidFill>
                  <a:srgbClr val="C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?</a:t>
            </a:r>
            <a:endParaRPr lang="pl-PL" dirty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az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15975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467544" y="1700808"/>
            <a:ext cx="3816424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200" b="1" u="sng" dirty="0" smtClean="0">
                <a:solidFill>
                  <a:srgbClr val="C00000"/>
                </a:solidFill>
              </a:rPr>
              <a:t>Що і навіщо </a:t>
            </a:r>
            <a:r>
              <a:rPr lang="uk-UA" sz="2200" b="1" dirty="0" smtClean="0">
                <a:solidFill>
                  <a:srgbClr val="C00000"/>
                </a:solidFill>
              </a:rPr>
              <a:t>варто зробити до зустрічі (І, ІІ)</a:t>
            </a:r>
          </a:p>
          <a:p>
            <a:r>
              <a:rPr lang="uk-UA" sz="2200" b="1" dirty="0" smtClean="0">
                <a:solidFill>
                  <a:srgbClr val="C00000"/>
                </a:solidFill>
              </a:rPr>
              <a:t>Під час зустрічі (І,ІІ, ІІІ, </a:t>
            </a:r>
            <a:r>
              <a:rPr lang="pl-PL" sz="2200" b="1" dirty="0" smtClean="0">
                <a:solidFill>
                  <a:srgbClr val="C00000"/>
                </a:solidFill>
              </a:rPr>
              <a:t>IV</a:t>
            </a:r>
            <a:r>
              <a:rPr lang="uk-UA" sz="22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uk-UA" sz="2200" b="1" dirty="0" smtClean="0">
                <a:solidFill>
                  <a:srgbClr val="C00000"/>
                </a:solidFill>
              </a:rPr>
              <a:t>Після зустрічі (ІІІ, </a:t>
            </a:r>
            <a:r>
              <a:rPr lang="pl-PL" sz="2200" b="1" dirty="0" smtClean="0">
                <a:solidFill>
                  <a:srgbClr val="C00000"/>
                </a:solidFill>
              </a:rPr>
              <a:t>IV)</a:t>
            </a:r>
            <a:endParaRPr lang="uk-UA" sz="2200" b="1" dirty="0" smtClean="0">
              <a:solidFill>
                <a:srgbClr val="C00000"/>
              </a:solidFill>
            </a:endParaRPr>
          </a:p>
          <a:p>
            <a:r>
              <a:rPr lang="uk-UA" sz="2200" dirty="0" smtClean="0">
                <a:solidFill>
                  <a:srgbClr val="C00000"/>
                </a:solidFill>
              </a:rPr>
              <a:t>Щоб цілі було досягнуто ефективним чином (не виконуємо нічого непотрібного, діяльність не вимагає часу більше, ніж це необхідно)</a:t>
            </a:r>
            <a:endParaRPr lang="pl-PL" sz="2200" dirty="0">
              <a:solidFill>
                <a:srgbClr val="C0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23928" y="260648"/>
            <a:ext cx="482453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uk-UA" sz="3200" b="1" dirty="0" smtClean="0">
                <a:solidFill>
                  <a:srgbClr val="C00000"/>
                </a:solidFill>
              </a:rPr>
              <a:t>Зустріч з директором - вправа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283968" y="1268760"/>
            <a:ext cx="43924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2"/>
                </a:solidFill>
              </a:rPr>
              <a:t>Основні пункти запишіть на плакати і представте усій групі</a:t>
            </a:r>
            <a:endParaRPr lang="pl-PL" sz="2400" dirty="0">
              <a:solidFill>
                <a:schemeClr val="tx2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763688" y="5373216"/>
            <a:ext cx="18722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15 хвилин !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148064" y="2348880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Діяльність</a:t>
            </a:r>
            <a:endParaRPr lang="pl-PL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588224" y="2348880"/>
            <a:ext cx="1296144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Користь </a:t>
            </a:r>
            <a:r>
              <a:rPr lang="uk-UA" sz="900" b="1" dirty="0" smtClean="0"/>
              <a:t>для нас і директора</a:t>
            </a:r>
            <a:endParaRPr lang="pl-PL" sz="900" b="1" dirty="0"/>
          </a:p>
        </p:txBody>
      </p:sp>
      <p:pic>
        <p:nvPicPr>
          <p:cNvPr id="9" name="Picture 6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tx1"/>
                </a:solidFill>
              </a:rPr>
              <a:t>Коучінгова</a:t>
            </a:r>
            <a:r>
              <a:rPr lang="uk-UA" dirty="0" smtClean="0">
                <a:solidFill>
                  <a:schemeClr val="tx1"/>
                </a:solidFill>
              </a:rPr>
              <a:t> ГРА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3" name="Obraz 2" descr="EngGame_2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9850" y="1397000"/>
            <a:ext cx="3924300" cy="4064000"/>
          </a:xfrm>
          <a:prstGeom prst="rect">
            <a:avLst/>
          </a:prstGeom>
        </p:spPr>
      </p:pic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494116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Garamond" panose="02020404030301010803" pitchFamily="18" charset="0"/>
              </a:rPr>
              <a:t>Слово </a:t>
            </a:r>
            <a:r>
              <a:rPr lang="uk-UA" sz="3200" dirty="0" err="1" smtClean="0">
                <a:latin typeface="Garamond" panose="02020404030301010803" pitchFamily="18" charset="0"/>
              </a:rPr>
              <a:t>“думати”</a:t>
            </a:r>
            <a:r>
              <a:rPr lang="uk-UA" sz="3200" dirty="0" smtClean="0">
                <a:latin typeface="Garamond" panose="02020404030301010803" pitchFamily="18" charset="0"/>
              </a:rPr>
              <a:t> китайською означає</a:t>
            </a:r>
            <a:r>
              <a:rPr lang="pl-PL" sz="3200" dirty="0" smtClean="0">
                <a:latin typeface="Garamond" panose="02020404030301010803" pitchFamily="18" charset="0"/>
              </a:rPr>
              <a:t>: </a:t>
            </a:r>
          </a:p>
          <a:p>
            <a:pPr algn="ctr"/>
            <a:r>
              <a:rPr lang="uk-UA" sz="3200" dirty="0" smtClean="0">
                <a:latin typeface="Garamond" panose="02020404030301010803" pitchFamily="18" charset="0"/>
              </a:rPr>
              <a:t>“МАЄШ КАРТИНКУ В РОЗУМІ</a:t>
            </a:r>
            <a:r>
              <a:rPr lang="pl-PL" sz="3200" dirty="0" smtClean="0">
                <a:latin typeface="Garamond" panose="02020404030301010803" pitchFamily="18" charset="0"/>
              </a:rPr>
              <a:t>”</a:t>
            </a:r>
            <a:endParaRPr lang="pl-PL" sz="3200" dirty="0">
              <a:latin typeface="Garamond" panose="02020404030301010803" pitchFamily="18" charset="0"/>
            </a:endParaRPr>
          </a:p>
        </p:txBody>
      </p:sp>
      <p:pic>
        <p:nvPicPr>
          <p:cNvPr id="41986" name="Picture 2" descr="http://www.experiencecorner.com/_files/images/possible%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476" y="685136"/>
            <a:ext cx="5318804" cy="4112016"/>
          </a:xfrm>
          <a:prstGeom prst="rect">
            <a:avLst/>
          </a:prstGeom>
          <a:noFill/>
        </p:spPr>
      </p:pic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Вправа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Зберіться в пари</a:t>
            </a:r>
            <a:r>
              <a:rPr lang="pl-PL" dirty="0" smtClean="0"/>
              <a:t>. </a:t>
            </a:r>
            <a:r>
              <a:rPr lang="uk-UA" dirty="0" smtClean="0"/>
              <a:t>Визначте, хто буде особою А</a:t>
            </a:r>
            <a:r>
              <a:rPr lang="pl-PL" dirty="0" smtClean="0"/>
              <a:t>, </a:t>
            </a:r>
            <a:r>
              <a:rPr lang="uk-UA" dirty="0" smtClean="0"/>
              <a:t>а хто особою Б</a:t>
            </a:r>
            <a:r>
              <a:rPr lang="pl-PL" dirty="0" smtClean="0"/>
              <a:t>.</a:t>
            </a:r>
          </a:p>
          <a:p>
            <a:r>
              <a:rPr lang="uk-UA" dirty="0" smtClean="0"/>
              <a:t>А – говорить, Б – слухає</a:t>
            </a:r>
            <a:r>
              <a:rPr lang="pl-PL" dirty="0" smtClean="0"/>
              <a:t>, </a:t>
            </a:r>
            <a:r>
              <a:rPr lang="uk-UA" dirty="0" smtClean="0"/>
              <a:t>пізніше навпаки</a:t>
            </a:r>
            <a:r>
              <a:rPr lang="pl-PL" dirty="0" smtClean="0"/>
              <a:t>.</a:t>
            </a:r>
          </a:p>
          <a:p>
            <a:r>
              <a:rPr lang="uk-UA" dirty="0" smtClean="0"/>
              <a:t>Кожен витягує окрему картку</a:t>
            </a:r>
            <a:r>
              <a:rPr lang="pl-PL" dirty="0" smtClean="0"/>
              <a:t>. </a:t>
            </a:r>
          </a:p>
          <a:p>
            <a:r>
              <a:rPr lang="uk-UA" dirty="0" smtClean="0"/>
              <a:t>Сконцентруйся на першій думці</a:t>
            </a:r>
            <a:r>
              <a:rPr lang="pl-PL" dirty="0" smtClean="0"/>
              <a:t>, </a:t>
            </a:r>
            <a:r>
              <a:rPr lang="uk-UA" dirty="0" smtClean="0"/>
              <a:t>подумай, що Тебе притягує</a:t>
            </a:r>
            <a:r>
              <a:rPr lang="pl-PL" dirty="0" smtClean="0"/>
              <a:t>? </a:t>
            </a:r>
            <a:r>
              <a:rPr lang="uk-UA" dirty="0" smtClean="0"/>
              <a:t>Які викликає емоції</a:t>
            </a:r>
            <a:r>
              <a:rPr lang="pl-PL" dirty="0" smtClean="0"/>
              <a:t>. </a:t>
            </a:r>
            <a:r>
              <a:rPr lang="uk-UA" dirty="0" smtClean="0"/>
              <a:t>Пошукай значення</a:t>
            </a:r>
            <a:r>
              <a:rPr lang="pl-PL" dirty="0" smtClean="0"/>
              <a:t>…..</a:t>
            </a:r>
          </a:p>
          <a:p>
            <a:endParaRPr lang="pl-PL" dirty="0"/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Що є цінним у виконанні моєї ролі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</p:spPr>
      </p:pic>
      <p:pic>
        <p:nvPicPr>
          <p:cNvPr id="5" name="Picture 6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Обміняйтесь картками і поміняйте особу в парі</a:t>
            </a:r>
            <a:endParaRPr lang="pl-PL" dirty="0"/>
          </a:p>
        </p:txBody>
      </p:sp>
      <p:pic>
        <p:nvPicPr>
          <p:cNvPr id="4" name="Symbol zastępczy zawartości 3" descr="EngGame_2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9850" y="1831181"/>
            <a:ext cx="3924300" cy="4064000"/>
          </a:xfrm>
          <a:prstGeom prst="rect">
            <a:avLst/>
          </a:prstGeom>
        </p:spPr>
      </p:pic>
      <p:pic>
        <p:nvPicPr>
          <p:cNvPr id="5" name="Picture 6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Що є зайвим у виконанні цієї ролі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 descr="magritte-rene-l-homme-au-chapeau-melon-c-19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844824"/>
            <a:ext cx="3888432" cy="5334740"/>
          </a:xfrm>
          <a:prstGeom prst="rect">
            <a:avLst/>
          </a:prstGeom>
        </p:spPr>
      </p:pic>
      <p:pic>
        <p:nvPicPr>
          <p:cNvPr id="7" name="Picture 6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рішення</a:t>
            </a:r>
            <a:r>
              <a:rPr lang="pl-PL" dirty="0" smtClean="0">
                <a:solidFill>
                  <a:schemeClr val="tx1"/>
                </a:solidFill>
              </a:rPr>
              <a:t> - Focus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722312" y="3284983"/>
            <a:ext cx="8026151" cy="1121917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НОТАТКИ</a:t>
            </a:r>
            <a:r>
              <a:rPr lang="pl-PL" dirty="0" smtClean="0">
                <a:solidFill>
                  <a:schemeClr val="tx1"/>
                </a:solidFill>
              </a:rPr>
              <a:t>: </a:t>
            </a:r>
            <a:r>
              <a:rPr lang="uk-UA" dirty="0" smtClean="0">
                <a:solidFill>
                  <a:schemeClr val="tx1"/>
                </a:solidFill>
              </a:rPr>
              <a:t>ЩО Я З ЦИМ ЗРОБЛЮ ПРОТЯГОМ 24 ГОДИН, ТИЖНЯ, МІСЯЦЯ</a:t>
            </a:r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5" name="Obraz 4" descr="IMG_4479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2699792" y="476671"/>
            <a:ext cx="5040560" cy="336037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6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a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027" y="476671"/>
            <a:ext cx="8510001" cy="604867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362075"/>
          </a:xfrm>
        </p:spPr>
        <p:txBody>
          <a:bodyPr/>
          <a:lstStyle/>
          <a:p>
            <a:r>
              <a:rPr lang="uk-UA" dirty="0" smtClean="0"/>
              <a:t>ПАУЗА</a:t>
            </a:r>
            <a:r>
              <a:rPr lang="pl-PL" dirty="0" smtClean="0">
                <a:solidFill>
                  <a:schemeClr val="tx1"/>
                </a:solidFill>
              </a:rPr>
              <a:t> - pause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722313" y="5169173"/>
            <a:ext cx="7772400" cy="1500187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ВЛОВЛЮВАЧ ДУМОК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Picture 6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Зміни партнера, витягни нову картку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uk-UA" dirty="0" smtClean="0"/>
              <a:t>Що я зроблю у зв'язку з цим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31640" y="764704"/>
            <a:ext cx="64807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b="1" dirty="0" smtClean="0">
                <a:latin typeface="Garamond" pitchFamily="18" charset="0"/>
              </a:rPr>
              <a:t>Метафори, за допомогою яких ми висловлюємося</a:t>
            </a:r>
            <a:r>
              <a:rPr lang="pl-PL" sz="3600" b="1" dirty="0" smtClean="0">
                <a:latin typeface="Garamond" pitchFamily="18" charset="0"/>
              </a:rPr>
              <a:t>, </a:t>
            </a:r>
            <a:r>
              <a:rPr lang="uk-UA" sz="3600" b="1" dirty="0" smtClean="0">
                <a:latin typeface="Garamond" pitchFamily="18" charset="0"/>
              </a:rPr>
              <a:t>поєднують тіло і думку</a:t>
            </a:r>
            <a:r>
              <a:rPr lang="pl-PL" sz="3600" b="1" dirty="0" smtClean="0">
                <a:latin typeface="Garamond" pitchFamily="18" charset="0"/>
              </a:rPr>
              <a:t>, </a:t>
            </a:r>
            <a:r>
              <a:rPr lang="uk-UA" sz="3600" b="1" dirty="0" smtClean="0">
                <a:latin typeface="Garamond" pitchFamily="18" charset="0"/>
              </a:rPr>
              <a:t>матеріалізують відчуття речей у нашому житті</a:t>
            </a:r>
            <a:r>
              <a:rPr lang="pl-PL" sz="3600" b="1" dirty="0" smtClean="0">
                <a:latin typeface="Garamond" pitchFamily="18" charset="0"/>
              </a:rPr>
              <a:t>, </a:t>
            </a:r>
            <a:r>
              <a:rPr lang="uk-UA" sz="3600" b="1" dirty="0" smtClean="0">
                <a:latin typeface="Garamond" pitchFamily="18" charset="0"/>
              </a:rPr>
              <a:t>є рухомими</a:t>
            </a:r>
            <a:r>
              <a:rPr lang="pl-PL" sz="3600" b="1" dirty="0" smtClean="0">
                <a:latin typeface="Garamond" pitchFamily="18" charset="0"/>
              </a:rPr>
              <a:t>, </a:t>
            </a:r>
            <a:r>
              <a:rPr lang="uk-UA" sz="3600" b="1" dirty="0" smtClean="0">
                <a:latin typeface="Garamond" pitchFamily="18" charset="0"/>
              </a:rPr>
              <a:t>матеріалізованими вимірами мови</a:t>
            </a:r>
            <a:r>
              <a:rPr lang="pl-PL" sz="3600" b="1" dirty="0" smtClean="0">
                <a:latin typeface="Garamond" pitchFamily="18" charset="0"/>
              </a:rPr>
              <a:t>.</a:t>
            </a:r>
            <a:r>
              <a:rPr lang="pl-PL" sz="3600" dirty="0" smtClean="0">
                <a:latin typeface="Garamond" pitchFamily="18" charset="0"/>
              </a:rPr>
              <a:t> </a:t>
            </a:r>
          </a:p>
          <a:p>
            <a:pPr algn="just"/>
            <a:endParaRPr lang="pl-PL" sz="3600" dirty="0" smtClean="0">
              <a:latin typeface="Garamond" pitchFamily="18" charset="0"/>
            </a:endParaRPr>
          </a:p>
          <a:p>
            <a:pPr algn="just"/>
            <a:r>
              <a:rPr lang="pl-PL" sz="3600" dirty="0" smtClean="0">
                <a:latin typeface="Garamond" pitchFamily="18" charset="0"/>
              </a:rPr>
              <a:t>„A </a:t>
            </a:r>
            <a:r>
              <a:rPr lang="pl-PL" sz="3600" dirty="0" err="1" smtClean="0">
                <a:latin typeface="Garamond" pitchFamily="18" charset="0"/>
              </a:rPr>
              <a:t>widening</a:t>
            </a:r>
            <a:r>
              <a:rPr lang="pl-PL" sz="3600" dirty="0" smtClean="0">
                <a:latin typeface="Garamond" pitchFamily="18" charset="0"/>
              </a:rPr>
              <a:t> field”, Miranda </a:t>
            </a:r>
            <a:r>
              <a:rPr lang="pl-PL" sz="3600" dirty="0" err="1" smtClean="0">
                <a:latin typeface="Garamond" pitchFamily="18" charset="0"/>
              </a:rPr>
              <a:t>Tufnell</a:t>
            </a:r>
            <a:r>
              <a:rPr lang="pl-PL" sz="3600" dirty="0" smtClean="0">
                <a:latin typeface="Garamond" pitchFamily="18" charset="0"/>
              </a:rPr>
              <a:t>, Chris </a:t>
            </a:r>
            <a:r>
              <a:rPr lang="pl-PL" sz="3600" dirty="0" err="1" smtClean="0">
                <a:latin typeface="Garamond" pitchFamily="18" charset="0"/>
              </a:rPr>
              <a:t>Crickmay</a:t>
            </a:r>
            <a:endParaRPr lang="pl-PL" sz="3600" dirty="0">
              <a:latin typeface="Garamond" pitchFamily="18" charset="0"/>
            </a:endParaRPr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Вправа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Витягни картку</a:t>
            </a:r>
            <a:endParaRPr lang="pl-PL" dirty="0" smtClean="0"/>
          </a:p>
          <a:p>
            <a:r>
              <a:rPr lang="uk-UA" dirty="0" smtClean="0"/>
              <a:t>Дивлячись на неї і включаючи творче мислення</a:t>
            </a:r>
            <a:r>
              <a:rPr lang="pl-PL" dirty="0" smtClean="0"/>
              <a:t>, </a:t>
            </a:r>
            <a:r>
              <a:rPr lang="uk-UA" dirty="0" smtClean="0"/>
              <a:t>закінч одне з речень</a:t>
            </a:r>
            <a:r>
              <a:rPr lang="pl-PL" dirty="0" smtClean="0"/>
              <a:t>:</a:t>
            </a:r>
          </a:p>
          <a:p>
            <a:r>
              <a:rPr lang="uk-UA" dirty="0" smtClean="0"/>
              <a:t>Я тут для того, щоб </a:t>
            </a:r>
            <a:r>
              <a:rPr lang="pl-PL" dirty="0" smtClean="0"/>
              <a:t>………………………..</a:t>
            </a:r>
          </a:p>
          <a:p>
            <a:r>
              <a:rPr lang="uk-UA" dirty="0" smtClean="0"/>
              <a:t>Я тут тому, що </a:t>
            </a:r>
            <a:r>
              <a:rPr lang="pl-PL" dirty="0" smtClean="0"/>
              <a:t>…………………….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Way Back from Burdag 20-08-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7771"/>
            <a:ext cx="9144000" cy="610245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55576" y="-27384"/>
            <a:ext cx="7772400" cy="1362075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РОЗШИРЕННЯ</a:t>
            </a:r>
            <a:r>
              <a:rPr lang="pl-PL" dirty="0" smtClean="0">
                <a:solidFill>
                  <a:schemeClr val="tx1"/>
                </a:solidFill>
              </a:rPr>
              <a:t> - expanding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Особа, що підтримує </a:t>
            </a:r>
            <a:r>
              <a:rPr lang="pl-PL" dirty="0" smtClean="0"/>
              <a:t>– </a:t>
            </a:r>
            <a:r>
              <a:rPr lang="uk-UA" dirty="0" smtClean="0"/>
              <a:t>створення визначення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Знайди одне важливе для Тебе слово</a:t>
            </a:r>
            <a:r>
              <a:rPr lang="pl-PL" dirty="0" smtClean="0"/>
              <a:t>, </a:t>
            </a:r>
            <a:r>
              <a:rPr lang="uk-UA" dirty="0" smtClean="0"/>
              <a:t>яке відноситься до того</a:t>
            </a:r>
            <a:r>
              <a:rPr lang="pl-PL" dirty="0" smtClean="0"/>
              <a:t>,</a:t>
            </a:r>
            <a:r>
              <a:rPr lang="uk-UA" dirty="0" smtClean="0"/>
              <a:t> яким чином Ти розумієш це поняття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uk-UA" dirty="0" smtClean="0"/>
              <a:t>Напиши його в центрі діаграми асоціацій</a:t>
            </a:r>
            <a:endParaRPr lang="pl-PL" dirty="0" smtClean="0"/>
          </a:p>
          <a:p>
            <a:endParaRPr lang="pl-PL" dirty="0" smtClean="0"/>
          </a:p>
          <a:p>
            <a:r>
              <a:rPr lang="uk-UA" dirty="0" smtClean="0"/>
              <a:t>Створи визначення</a:t>
            </a:r>
            <a:r>
              <a:rPr lang="pl-PL" dirty="0" smtClean="0"/>
              <a:t>: </a:t>
            </a:r>
            <a:r>
              <a:rPr lang="uk-UA" dirty="0" smtClean="0"/>
              <a:t>Чим для тебе є це слово</a:t>
            </a:r>
            <a:r>
              <a:rPr lang="pl-PL" dirty="0" smtClean="0"/>
              <a:t>, </a:t>
            </a:r>
            <a:r>
              <a:rPr lang="uk-UA" dirty="0" smtClean="0"/>
              <a:t>яким є Твоє визначення особи</a:t>
            </a:r>
            <a:r>
              <a:rPr lang="pl-PL" dirty="0" smtClean="0"/>
              <a:t>, </a:t>
            </a:r>
            <a:r>
              <a:rPr lang="uk-UA" dirty="0" smtClean="0"/>
              <a:t>яка підтримує інших</a:t>
            </a:r>
            <a:r>
              <a:rPr lang="pl-PL" dirty="0" smtClean="0"/>
              <a:t>……/</a:t>
            </a:r>
          </a:p>
          <a:p>
            <a:endParaRPr lang="pl-PL" dirty="0"/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-603448"/>
          <a:ext cx="9324528" cy="692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DF" r:id="rId3" imgW="0" imgH="0" progId="">
                  <p:embed/>
                </p:oleObj>
              </mc:Choice>
              <mc:Fallback>
                <p:oleObj name="PDF" r:id="rId3" imgW="0" imgH="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603448"/>
                        <a:ext cx="9324528" cy="6921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6" descr="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OY 2 warszta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139" y="388620"/>
            <a:ext cx="8399721" cy="608076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22313" y="-27384"/>
            <a:ext cx="7772400" cy="1362075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ПОЄДНАННЯ</a:t>
            </a:r>
            <a:r>
              <a:rPr lang="pl-PL" dirty="0" smtClean="0">
                <a:solidFill>
                  <a:schemeClr val="tx1"/>
                </a:solidFill>
              </a:rPr>
              <a:t> - connecting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021288"/>
            <a:ext cx="11554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1160</Words>
  <Application>Microsoft Office PowerPoint</Application>
  <PresentationFormat>Екран (4:3)</PresentationFormat>
  <Paragraphs>250</Paragraphs>
  <Slides>41</Slides>
  <Notes>1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41</vt:i4>
      </vt:variant>
    </vt:vector>
  </HeadingPairs>
  <TitlesOfParts>
    <vt:vector size="49" baseType="lpstr">
      <vt:lpstr>Arial</vt:lpstr>
      <vt:lpstr>Calibri</vt:lpstr>
      <vt:lpstr>Garamond</vt:lpstr>
      <vt:lpstr>Times New Roman</vt:lpstr>
      <vt:lpstr>Wingdings</vt:lpstr>
      <vt:lpstr>Wingdings 3</vt:lpstr>
      <vt:lpstr>Motyw pakietu Office</vt:lpstr>
      <vt:lpstr>PDF</vt:lpstr>
      <vt:lpstr>Підтримка в процесі запровадження змін „Уроки на тлі підприємництва”</vt:lpstr>
      <vt:lpstr>Цілі зустрічі</vt:lpstr>
      <vt:lpstr>Програма</vt:lpstr>
      <vt:lpstr>ПАУЗА - pause</vt:lpstr>
      <vt:lpstr>Вправа</vt:lpstr>
      <vt:lpstr>РОЗШИРЕННЯ - expanding</vt:lpstr>
      <vt:lpstr>Особа, що підтримує – створення визначення</vt:lpstr>
      <vt:lpstr>Презентація PowerPoint</vt:lpstr>
      <vt:lpstr>ПОЄДНАННЯ - connecting</vt:lpstr>
      <vt:lpstr>Рефлексія</vt:lpstr>
      <vt:lpstr>Співпраця з особою, що підтримує</vt:lpstr>
      <vt:lpstr>ПЕДАГОГІЧНИЙ НАГЛЯД</vt:lpstr>
      <vt:lpstr>Вправа</vt:lpstr>
      <vt:lpstr>Наш досвід</vt:lpstr>
      <vt:lpstr>Рефлексія……</vt:lpstr>
      <vt:lpstr>Рефлексія….</vt:lpstr>
      <vt:lpstr>Типи повідомлень</vt:lpstr>
      <vt:lpstr>ПОВІДОМЛЕННЯ – КРИТИКА І ПОКАРАННЯ</vt:lpstr>
      <vt:lpstr>ПОВІДОМЛЕННЯ-СТРУКТУРА</vt:lpstr>
      <vt:lpstr>ОПІКУНСЬКО-РЯТУВАЛЬНЕ ПОВІДОМЛЕННЯ</vt:lpstr>
      <vt:lpstr>ПОВІДОМЛЕННЯ - ПІДТРИМКА </vt:lpstr>
      <vt:lpstr>Презентація PowerPoint</vt:lpstr>
      <vt:lpstr>Стилі комунікації</vt:lpstr>
      <vt:lpstr>Презентація PowerPoint</vt:lpstr>
      <vt:lpstr>Вправа</vt:lpstr>
      <vt:lpstr>Вправа</vt:lpstr>
      <vt:lpstr>Презентація PowerPoint</vt:lpstr>
      <vt:lpstr>Типи ставлення щодо змін</vt:lpstr>
      <vt:lpstr>Вказівки і реалізація завдань - вправа</vt:lpstr>
      <vt:lpstr>Презентація PowerPoint</vt:lpstr>
      <vt:lpstr>Презентація PowerPoint</vt:lpstr>
      <vt:lpstr>Презентація PowerPoint</vt:lpstr>
      <vt:lpstr>Коучінгова ГРА</vt:lpstr>
      <vt:lpstr>Презентація PowerPoint</vt:lpstr>
      <vt:lpstr>Вправа</vt:lpstr>
      <vt:lpstr>Що є цінним у виконанні моєї ролі?</vt:lpstr>
      <vt:lpstr>Обміняйтесь картками і поміняйте особу в парі</vt:lpstr>
      <vt:lpstr>Що є зайвим у виконанні цієї ролі?</vt:lpstr>
      <vt:lpstr>рішення - Focus</vt:lpstr>
      <vt:lpstr>Зміни партнера, витягни нову картку.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Wsparcie w procesie wprowadzania zmiany</dc:title>
  <dc:creator>katarzyna.koszewska</dc:creator>
  <cp:lastModifiedBy>Admin</cp:lastModifiedBy>
  <cp:revision>38</cp:revision>
  <dcterms:created xsi:type="dcterms:W3CDTF">2014-01-13T08:16:56Z</dcterms:created>
  <dcterms:modified xsi:type="dcterms:W3CDTF">2014-06-24T06:01:14Z</dcterms:modified>
</cp:coreProperties>
</file>