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2" r:id="rId4"/>
    <p:sldId id="258" r:id="rId5"/>
    <p:sldId id="259" r:id="rId6"/>
    <p:sldId id="263" r:id="rId7"/>
    <p:sldId id="261" r:id="rId8"/>
    <p:sldId id="264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21FD4-10AC-4E99-9352-70A8E73EBE77}" type="datetimeFigureOut">
              <a:rPr lang="pl-PL" smtClean="0"/>
              <a:pPr/>
              <a:t>2013-05-13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52434-FDBC-462F-BCED-706F3CCC8CD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25212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52434-FDBC-462F-BCED-706F3CCC8CD3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00742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200DBB2-EC46-4634-9A05-7DFA0C3BDEBF}" type="datetimeFigureOut">
              <a:rPr lang="pl-PL" smtClean="0"/>
              <a:pPr/>
              <a:t>2013-05-13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4750E3B-3D25-4466-BBC2-D0D9D963658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DBB2-EC46-4634-9A05-7DFA0C3BDEBF}" type="datetimeFigureOut">
              <a:rPr lang="pl-PL" smtClean="0"/>
              <a:pPr/>
              <a:t>2013-05-13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0E3B-3D25-4466-BBC2-D0D9D963658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DBB2-EC46-4634-9A05-7DFA0C3BDEBF}" type="datetimeFigureOut">
              <a:rPr lang="pl-PL" smtClean="0"/>
              <a:pPr/>
              <a:t>2013-05-13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0E3B-3D25-4466-BBC2-D0D9D963658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DBB2-EC46-4634-9A05-7DFA0C3BDEBF}" type="datetimeFigureOut">
              <a:rPr lang="pl-PL" smtClean="0"/>
              <a:pPr/>
              <a:t>2013-05-13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0E3B-3D25-4466-BBC2-D0D9D963658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DBB2-EC46-4634-9A05-7DFA0C3BDEBF}" type="datetimeFigureOut">
              <a:rPr lang="pl-PL" smtClean="0"/>
              <a:pPr/>
              <a:t>2013-05-13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0E3B-3D25-4466-BBC2-D0D9D963658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DBB2-EC46-4634-9A05-7DFA0C3BDEBF}" type="datetimeFigureOut">
              <a:rPr lang="pl-PL" smtClean="0"/>
              <a:pPr/>
              <a:t>2013-05-13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0E3B-3D25-4466-BBC2-D0D9D963658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DBB2-EC46-4634-9A05-7DFA0C3BDEBF}" type="datetimeFigureOut">
              <a:rPr lang="pl-PL" smtClean="0"/>
              <a:pPr/>
              <a:t>2013-05-13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0E3B-3D25-4466-BBC2-D0D9D963658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DBB2-EC46-4634-9A05-7DFA0C3BDEBF}" type="datetimeFigureOut">
              <a:rPr lang="pl-PL" smtClean="0"/>
              <a:pPr/>
              <a:t>2013-05-13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0E3B-3D25-4466-BBC2-D0D9D963658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DBB2-EC46-4634-9A05-7DFA0C3BDEBF}" type="datetimeFigureOut">
              <a:rPr lang="pl-PL" smtClean="0"/>
              <a:pPr/>
              <a:t>2013-05-13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0E3B-3D25-4466-BBC2-D0D9D963658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DBB2-EC46-4634-9A05-7DFA0C3BDEBF}" type="datetimeFigureOut">
              <a:rPr lang="pl-PL" smtClean="0"/>
              <a:pPr/>
              <a:t>2013-05-13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0E3B-3D25-4466-BBC2-D0D9D963658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DBB2-EC46-4634-9A05-7DFA0C3BDEBF}" type="datetimeFigureOut">
              <a:rPr lang="pl-PL" smtClean="0"/>
              <a:pPr/>
              <a:t>2013-05-13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0E3B-3D25-4466-BBC2-D0D9D963658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200DBB2-EC46-4634-9A05-7DFA0C3BDEBF}" type="datetimeFigureOut">
              <a:rPr lang="pl-PL" smtClean="0"/>
              <a:pPr/>
              <a:t>2013-05-13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4750E3B-3D25-4466-BBC2-D0D9D963658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572000" y="2708476"/>
            <a:ext cx="3816424" cy="17021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Шкільний Клуб Підприємництва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92080" y="5085184"/>
            <a:ext cx="2480320" cy="1080120"/>
          </a:xfrm>
        </p:spPr>
        <p:txBody>
          <a:bodyPr>
            <a:normAutofit/>
          </a:bodyPr>
          <a:lstStyle/>
          <a:p>
            <a:r>
              <a:rPr lang="uk-UA" dirty="0" err="1" smtClean="0"/>
              <a:t>Здіслава</a:t>
            </a:r>
            <a:r>
              <a:rPr lang="uk-UA" dirty="0" smtClean="0"/>
              <a:t> </a:t>
            </a:r>
            <a:r>
              <a:rPr lang="uk-UA" dirty="0" err="1" smtClean="0"/>
              <a:t>Баранкєвіч</a:t>
            </a:r>
            <a:endParaRPr lang="pl-PL" dirty="0" smtClean="0"/>
          </a:p>
        </p:txBody>
      </p:sp>
    </p:spTree>
    <p:extLst>
      <p:ext uri="{BB962C8B-B14F-4D97-AF65-F5344CB8AC3E}">
        <p14:creationId xmlns="" xmlns:p14="http://schemas.microsoft.com/office/powerpoint/2010/main" val="397634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744" cy="100811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Цілі ШКП</a:t>
            </a:r>
            <a:r>
              <a:rPr lang="pl-PL" dirty="0" smtClean="0"/>
              <a:t>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491861"/>
          </a:xfrm>
        </p:spPr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r>
              <a:rPr lang="uk-UA" dirty="0" smtClean="0"/>
              <a:t>Підготовка учнів до активної та свідомої участі в економічному та професійному житті</a:t>
            </a:r>
            <a:r>
              <a:rPr lang="pl-PL" dirty="0" smtClean="0"/>
              <a:t>,</a:t>
            </a:r>
            <a:endParaRPr lang="pl-PL" dirty="0" smtClean="0"/>
          </a:p>
          <a:p>
            <a:r>
              <a:rPr lang="uk-UA" dirty="0" smtClean="0"/>
              <a:t>Реалізація заходів, </a:t>
            </a:r>
            <a:r>
              <a:rPr lang="uk-UA" dirty="0" err="1" smtClean="0"/>
              <a:t>пов</a:t>
            </a:r>
            <a:r>
              <a:rPr lang="uk-UA" dirty="0" err="1" smtClean="0">
                <a:latin typeface="Times New Roman"/>
                <a:cs typeface="Times New Roman"/>
              </a:rPr>
              <a:t>ʼ</a:t>
            </a:r>
            <a:r>
              <a:rPr lang="uk-UA" dirty="0" err="1" smtClean="0">
                <a:latin typeface="Century Gothic" pitchFamily="34" charset="0"/>
                <a:cs typeface="Times New Roman"/>
              </a:rPr>
              <a:t>язаних</a:t>
            </a:r>
            <a:r>
              <a:rPr lang="uk-UA" dirty="0" smtClean="0">
                <a:latin typeface="Century Gothic" pitchFamily="34" charset="0"/>
                <a:cs typeface="Times New Roman"/>
              </a:rPr>
              <a:t> з економічною освітою</a:t>
            </a:r>
            <a:r>
              <a:rPr lang="pl-PL" dirty="0" smtClean="0"/>
              <a:t>,</a:t>
            </a:r>
            <a:r>
              <a:rPr lang="uk-UA" dirty="0" smtClean="0"/>
              <a:t> у різних сферах та обсягах</a:t>
            </a:r>
            <a:endParaRPr lang="pl-PL" dirty="0" smtClean="0"/>
          </a:p>
          <a:p>
            <a:r>
              <a:rPr lang="uk-UA" dirty="0" smtClean="0"/>
              <a:t>Формування серед молоді підприємницьких позицій та застосування їх на практиці</a:t>
            </a:r>
            <a:r>
              <a:rPr lang="pl-PL" dirty="0" smtClean="0"/>
              <a:t>,</a:t>
            </a:r>
            <a:endParaRPr lang="pl-PL" dirty="0" smtClean="0"/>
          </a:p>
          <a:p>
            <a:r>
              <a:rPr lang="uk-UA" dirty="0" smtClean="0"/>
              <a:t>Розвиток активних, підприємницьких позицій шляхом впровадження цікавих освітніх проектів</a:t>
            </a:r>
            <a:endParaRPr lang="pl-PL" dirty="0" smtClean="0"/>
          </a:p>
          <a:p>
            <a:r>
              <a:rPr lang="uk-UA" dirty="0" smtClean="0"/>
              <a:t>Розширення співпраці школи з місцевою владою та бізнес-середовищем</a:t>
            </a:r>
            <a:r>
              <a:rPr lang="pl-PL" dirty="0" smtClean="0"/>
              <a:t>.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21540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4464496" cy="93610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 чого розпочати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7848872" cy="4347845"/>
          </a:xfrm>
        </p:spPr>
        <p:txBody>
          <a:bodyPr/>
          <a:lstStyle/>
          <a:p>
            <a:r>
              <a:rPr lang="uk-UA" dirty="0" smtClean="0"/>
              <a:t>Правила</a:t>
            </a:r>
            <a:r>
              <a:rPr lang="pl-PL" dirty="0" smtClean="0"/>
              <a:t>/</a:t>
            </a:r>
            <a:r>
              <a:rPr lang="uk-UA" dirty="0" smtClean="0"/>
              <a:t>Статут</a:t>
            </a:r>
            <a:endParaRPr lang="pl-PL" dirty="0" smtClean="0"/>
          </a:p>
          <a:p>
            <a:r>
              <a:rPr lang="uk-UA" dirty="0" smtClean="0"/>
              <a:t>Назва</a:t>
            </a:r>
            <a:endParaRPr lang="pl-PL" dirty="0" smtClean="0"/>
          </a:p>
          <a:p>
            <a:r>
              <a:rPr lang="uk-UA" dirty="0" smtClean="0"/>
              <a:t>Логотип</a:t>
            </a:r>
            <a:endParaRPr lang="pl-PL" dirty="0" smtClean="0"/>
          </a:p>
          <a:p>
            <a:r>
              <a:rPr lang="uk-UA" dirty="0" smtClean="0"/>
              <a:t>План роботи на рік</a:t>
            </a:r>
            <a:endParaRPr lang="pl-PL" dirty="0" smtClean="0"/>
          </a:p>
          <a:p>
            <a:pPr marL="6858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9239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57606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Formy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052736"/>
            <a:ext cx="7209249" cy="5400600"/>
          </a:xfrm>
        </p:spPr>
        <p:txBody>
          <a:bodyPr>
            <a:normAutofit fontScale="55000" lnSpcReduction="20000"/>
          </a:bodyPr>
          <a:lstStyle/>
          <a:p>
            <a:r>
              <a:rPr lang="pl-PL" dirty="0" smtClean="0"/>
              <a:t>   </a:t>
            </a:r>
            <a:r>
              <a:rPr lang="uk-UA" dirty="0" smtClean="0"/>
              <a:t> Заняття в ігровій формі</a:t>
            </a:r>
            <a:endParaRPr lang="pl-PL" dirty="0" smtClean="0"/>
          </a:p>
          <a:p>
            <a:r>
              <a:rPr lang="pl-PL" dirty="0" smtClean="0"/>
              <a:t>    </a:t>
            </a:r>
            <a:r>
              <a:rPr lang="uk-UA" dirty="0" smtClean="0"/>
              <a:t>Проекти</a:t>
            </a:r>
            <a:endParaRPr lang="pl-PL" dirty="0" smtClean="0"/>
          </a:p>
          <a:p>
            <a:r>
              <a:rPr lang="pl-PL" dirty="0" smtClean="0"/>
              <a:t>    </a:t>
            </a:r>
            <a:r>
              <a:rPr lang="uk-UA" dirty="0" smtClean="0"/>
              <a:t>Молодіжне міні-підприємство</a:t>
            </a:r>
            <a:endParaRPr lang="pl-PL" dirty="0" smtClean="0"/>
          </a:p>
          <a:p>
            <a:r>
              <a:rPr lang="pl-PL" dirty="0" smtClean="0"/>
              <a:t>    </a:t>
            </a:r>
            <a:r>
              <a:rPr lang="uk-UA" dirty="0" smtClean="0"/>
              <a:t>Навчальні ігри</a:t>
            </a:r>
            <a:endParaRPr lang="pl-PL" dirty="0" smtClean="0"/>
          </a:p>
          <a:p>
            <a:r>
              <a:rPr lang="pl-PL" dirty="0" smtClean="0"/>
              <a:t>    </a:t>
            </a:r>
            <a:r>
              <a:rPr lang="uk-UA" dirty="0" smtClean="0"/>
              <a:t>Конкурси, </a:t>
            </a:r>
            <a:r>
              <a:rPr lang="uk-UA" dirty="0" err="1" smtClean="0"/>
              <a:t>напр</a:t>
            </a:r>
            <a:r>
              <a:rPr lang="pl-PL" dirty="0" smtClean="0"/>
              <a:t>.: </a:t>
            </a:r>
            <a:endParaRPr lang="pl-PL" dirty="0" smtClean="0"/>
          </a:p>
          <a:p>
            <a:pPr marL="68580" indent="0">
              <a:buNone/>
            </a:pPr>
            <a:r>
              <a:rPr lang="pl-PL" dirty="0" smtClean="0"/>
              <a:t>„</a:t>
            </a:r>
            <a:r>
              <a:rPr lang="uk-UA" dirty="0" smtClean="0"/>
              <a:t>Основні економічні поняття</a:t>
            </a:r>
            <a:r>
              <a:rPr lang="pl-PL" dirty="0" smtClean="0"/>
              <a:t> </a:t>
            </a:r>
            <a:r>
              <a:rPr lang="pl-PL" dirty="0" smtClean="0"/>
              <a:t>„</a:t>
            </a:r>
          </a:p>
          <a:p>
            <a:pPr marL="68580" indent="0">
              <a:buNone/>
            </a:pPr>
            <a:r>
              <a:rPr lang="pl-PL" dirty="0" smtClean="0"/>
              <a:t>„</a:t>
            </a:r>
            <a:r>
              <a:rPr lang="uk-UA" dirty="0" smtClean="0"/>
              <a:t>Моя</a:t>
            </a:r>
            <a:r>
              <a:rPr lang="pl-PL" dirty="0" smtClean="0"/>
              <a:t> “</a:t>
            </a:r>
            <a:r>
              <a:rPr lang="uk-UA" dirty="0" smtClean="0"/>
              <a:t>земля обітована</a:t>
            </a:r>
            <a:r>
              <a:rPr lang="pl-PL" dirty="0" smtClean="0"/>
              <a:t>" – </a:t>
            </a:r>
            <a:r>
              <a:rPr lang="uk-UA" dirty="0" smtClean="0"/>
              <a:t>моя ідея для досягнення успіху</a:t>
            </a:r>
            <a:r>
              <a:rPr lang="pl-PL" dirty="0" smtClean="0"/>
              <a:t>”</a:t>
            </a:r>
            <a:endParaRPr lang="pl-PL" dirty="0" smtClean="0"/>
          </a:p>
          <a:p>
            <a:pPr marL="68580" indent="0">
              <a:buNone/>
            </a:pPr>
            <a:r>
              <a:rPr lang="pl-PL" dirty="0" smtClean="0"/>
              <a:t>„</a:t>
            </a:r>
            <a:r>
              <a:rPr lang="uk-UA" dirty="0" smtClean="0"/>
              <a:t>Які причини безробіття і що може його скоротити</a:t>
            </a:r>
            <a:r>
              <a:rPr lang="pl-PL" dirty="0" smtClean="0"/>
              <a:t>”</a:t>
            </a:r>
            <a:endParaRPr lang="pl-PL" dirty="0" smtClean="0"/>
          </a:p>
          <a:p>
            <a:pPr marL="68580" indent="0">
              <a:buNone/>
            </a:pPr>
            <a:r>
              <a:rPr lang="pl-PL" dirty="0" smtClean="0"/>
              <a:t>„</a:t>
            </a:r>
            <a:r>
              <a:rPr lang="uk-UA" dirty="0" smtClean="0"/>
              <a:t>Досвід яких країн Європейського економічного співтовариства повинна використовувати Україна</a:t>
            </a:r>
            <a:r>
              <a:rPr lang="pl-PL" dirty="0" smtClean="0"/>
              <a:t>?" </a:t>
            </a:r>
            <a:endParaRPr lang="pl-PL" dirty="0" smtClean="0"/>
          </a:p>
          <a:p>
            <a:pPr marL="68580" indent="0">
              <a:buNone/>
            </a:pPr>
            <a:r>
              <a:rPr lang="pl-PL" dirty="0" smtClean="0"/>
              <a:t>„</a:t>
            </a:r>
            <a:r>
              <a:rPr lang="uk-UA" dirty="0" smtClean="0"/>
              <a:t>Методи заощадження та інвестування на основі доступних на українському ринку фінансових продуктів</a:t>
            </a:r>
            <a:r>
              <a:rPr lang="pl-PL" dirty="0" smtClean="0"/>
              <a:t>”</a:t>
            </a:r>
            <a:endParaRPr lang="pl-PL" dirty="0"/>
          </a:p>
          <a:p>
            <a:pPr marL="68580" indent="0">
              <a:buNone/>
            </a:pPr>
            <a:r>
              <a:rPr lang="pl-PL" dirty="0" smtClean="0"/>
              <a:t>„</a:t>
            </a:r>
            <a:r>
              <a:rPr lang="uk-UA" dirty="0" smtClean="0"/>
              <a:t>Чи виїзди на заробітки за кордон приносять державі втрати чи здобутки</a:t>
            </a:r>
            <a:r>
              <a:rPr lang="pl-PL" dirty="0" smtClean="0"/>
              <a:t>”</a:t>
            </a:r>
            <a:endParaRPr lang="pl-PL" dirty="0" smtClean="0"/>
          </a:p>
          <a:p>
            <a:pPr marL="68580" indent="0">
              <a:buNone/>
            </a:pPr>
            <a:r>
              <a:rPr lang="uk-UA" dirty="0" smtClean="0"/>
              <a:t>Конкурс шкільної </a:t>
            </a:r>
            <a:r>
              <a:rPr lang="uk-UA" dirty="0" err="1" smtClean="0"/>
              <a:t>онлайн-газети</a:t>
            </a:r>
            <a:r>
              <a:rPr lang="pl-PL" dirty="0" smtClean="0"/>
              <a:t> </a:t>
            </a:r>
            <a:r>
              <a:rPr lang="pl-PL" dirty="0"/>
              <a:t>- </a:t>
            </a:r>
            <a:r>
              <a:rPr lang="pl-PL" dirty="0" smtClean="0"/>
              <a:t>“</a:t>
            </a:r>
            <a:r>
              <a:rPr lang="uk-UA" dirty="0" smtClean="0"/>
              <a:t>Фінанси без таємниць</a:t>
            </a:r>
            <a:r>
              <a:rPr lang="pl-PL" dirty="0" smtClean="0"/>
              <a:t>" </a:t>
            </a:r>
            <a:endParaRPr lang="pl-PL" dirty="0" smtClean="0"/>
          </a:p>
          <a:p>
            <a:r>
              <a:rPr lang="pl-PL" dirty="0" smtClean="0"/>
              <a:t>    </a:t>
            </a:r>
            <a:r>
              <a:rPr lang="uk-UA" dirty="0" smtClean="0"/>
              <a:t>Конкурс малюнка</a:t>
            </a:r>
            <a:r>
              <a:rPr lang="pl-PL" dirty="0" smtClean="0"/>
              <a:t> „</a:t>
            </a:r>
            <a:r>
              <a:rPr lang="uk-UA" dirty="0" smtClean="0"/>
              <a:t>Середовище проживання обраної тваринки з серії монет </a:t>
            </a:r>
            <a:r>
              <a:rPr lang="uk-UA" dirty="0" err="1" smtClean="0"/>
              <a:t>“Тварини</a:t>
            </a:r>
            <a:r>
              <a:rPr lang="uk-UA" dirty="0" smtClean="0"/>
              <a:t> світу</a:t>
            </a:r>
            <a:r>
              <a:rPr lang="pl-PL" dirty="0" smtClean="0"/>
              <a:t>"</a:t>
            </a:r>
            <a:endParaRPr lang="pl-PL" dirty="0" smtClean="0"/>
          </a:p>
          <a:p>
            <a:r>
              <a:rPr lang="pl-PL" dirty="0" smtClean="0"/>
              <a:t>    </a:t>
            </a:r>
            <a:r>
              <a:rPr lang="uk-UA" dirty="0" smtClean="0"/>
              <a:t>Олімпіада підприємництва</a:t>
            </a:r>
            <a:endParaRPr lang="pl-PL" dirty="0" smtClean="0"/>
          </a:p>
          <a:p>
            <a:r>
              <a:rPr lang="pl-PL" dirty="0" smtClean="0"/>
              <a:t>    </a:t>
            </a:r>
            <a:r>
              <a:rPr lang="uk-UA" dirty="0" smtClean="0"/>
              <a:t>Олімпіада Знань про фінанси</a:t>
            </a:r>
            <a:r>
              <a:rPr lang="pl-PL" dirty="0" smtClean="0"/>
              <a:t> </a:t>
            </a:r>
            <a:endParaRPr lang="pl-PL" dirty="0" smtClean="0"/>
          </a:p>
          <a:p>
            <a:r>
              <a:rPr lang="pl-PL" dirty="0" smtClean="0"/>
              <a:t>    </a:t>
            </a:r>
            <a:r>
              <a:rPr lang="uk-UA" dirty="0" smtClean="0"/>
              <a:t>Конкурс письмових робіт</a:t>
            </a:r>
            <a:r>
              <a:rPr lang="pl-PL" dirty="0" smtClean="0"/>
              <a:t> </a:t>
            </a:r>
            <a:endParaRPr lang="pl-PL" dirty="0" smtClean="0"/>
          </a:p>
          <a:p>
            <a:r>
              <a:rPr lang="pl-PL" dirty="0" smtClean="0"/>
              <a:t>    </a:t>
            </a:r>
            <a:r>
              <a:rPr lang="uk-UA" dirty="0" smtClean="0"/>
              <a:t>День підприємництва</a:t>
            </a:r>
            <a:r>
              <a:rPr lang="pl-PL" dirty="0" smtClean="0"/>
              <a:t> </a:t>
            </a:r>
            <a:endParaRPr lang="pl-PL" dirty="0" smtClean="0"/>
          </a:p>
          <a:p>
            <a:r>
              <a:rPr lang="pl-PL" dirty="0" smtClean="0"/>
              <a:t>    </a:t>
            </a:r>
            <a:r>
              <a:rPr lang="uk-UA" dirty="0" smtClean="0"/>
              <a:t>Тиждень</a:t>
            </a:r>
            <a:r>
              <a:rPr lang="uk-UA" dirty="0" smtClean="0"/>
              <a:t> </a:t>
            </a:r>
            <a:r>
              <a:rPr lang="uk-UA" dirty="0" smtClean="0"/>
              <a:t>Ощадливості</a:t>
            </a:r>
            <a:endParaRPr lang="pl-PL" dirty="0" smtClean="0"/>
          </a:p>
          <a:p>
            <a:r>
              <a:rPr lang="pl-PL" dirty="0" smtClean="0"/>
              <a:t>    </a:t>
            </a:r>
            <a:r>
              <a:rPr lang="uk-UA" dirty="0" smtClean="0"/>
              <a:t>Знайомства з банками, підприємствами</a:t>
            </a:r>
            <a:endParaRPr lang="pl-PL" dirty="0" smtClean="0"/>
          </a:p>
          <a:p>
            <a:r>
              <a:rPr lang="uk-UA" dirty="0" smtClean="0"/>
              <a:t>Заняття, що ведуть представники банків, фірм, установ</a:t>
            </a:r>
            <a:endParaRPr lang="pl-PL" dirty="0" smtClean="0"/>
          </a:p>
          <a:p>
            <a:r>
              <a:rPr lang="uk-UA" dirty="0" smtClean="0"/>
              <a:t>Зустрічі з успішними людьми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36695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024744" cy="1080120"/>
          </a:xfrm>
        </p:spPr>
        <p:txBody>
          <a:bodyPr>
            <a:normAutofit/>
          </a:bodyPr>
          <a:lstStyle/>
          <a:p>
            <a:r>
              <a:rPr lang="uk-UA" dirty="0" smtClean="0"/>
              <a:t>Співпраця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1556792"/>
            <a:ext cx="7128908" cy="4275837"/>
          </a:xfrm>
        </p:spPr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r>
              <a:rPr lang="pl-PL" dirty="0" smtClean="0"/>
              <a:t>    </a:t>
            </a:r>
            <a:r>
              <a:rPr lang="uk-UA" dirty="0" smtClean="0"/>
              <a:t>Фонди, асоціації</a:t>
            </a:r>
            <a:endParaRPr lang="pl-PL" dirty="0" smtClean="0"/>
          </a:p>
          <a:p>
            <a:r>
              <a:rPr lang="pl-PL" dirty="0" smtClean="0"/>
              <a:t>    </a:t>
            </a:r>
            <a:r>
              <a:rPr lang="uk-UA" dirty="0" smtClean="0"/>
              <a:t>Економічні товариства</a:t>
            </a:r>
            <a:r>
              <a:rPr lang="pl-PL" dirty="0" smtClean="0"/>
              <a:t>,</a:t>
            </a:r>
            <a:endParaRPr lang="pl-PL" dirty="0" smtClean="0"/>
          </a:p>
          <a:p>
            <a:r>
              <a:rPr lang="pl-PL" dirty="0" smtClean="0"/>
              <a:t>    </a:t>
            </a:r>
            <a:r>
              <a:rPr lang="uk-UA" dirty="0" smtClean="0"/>
              <a:t>Біржа цінних паперів</a:t>
            </a:r>
            <a:r>
              <a:rPr lang="pl-PL" dirty="0" smtClean="0"/>
              <a:t>,</a:t>
            </a:r>
            <a:endParaRPr lang="pl-PL" dirty="0" smtClean="0"/>
          </a:p>
          <a:p>
            <a:r>
              <a:rPr lang="pl-PL" dirty="0" smtClean="0"/>
              <a:t>    </a:t>
            </a:r>
            <a:r>
              <a:rPr lang="uk-UA" dirty="0" smtClean="0"/>
              <a:t>Центр зайнятості</a:t>
            </a:r>
            <a:r>
              <a:rPr lang="pl-PL" dirty="0" smtClean="0"/>
              <a:t> </a:t>
            </a:r>
            <a:endParaRPr lang="pl-PL" dirty="0" smtClean="0"/>
          </a:p>
          <a:p>
            <a:r>
              <a:rPr lang="pl-PL" dirty="0" smtClean="0"/>
              <a:t>    </a:t>
            </a:r>
            <a:r>
              <a:rPr lang="uk-UA" dirty="0" smtClean="0"/>
              <a:t>Організації споживачів</a:t>
            </a:r>
            <a:r>
              <a:rPr lang="pl-PL" dirty="0" smtClean="0"/>
              <a:t>,</a:t>
            </a:r>
            <a:endParaRPr lang="pl-PL" dirty="0" smtClean="0"/>
          </a:p>
          <a:p>
            <a:r>
              <a:rPr lang="pl-PL" dirty="0" smtClean="0"/>
              <a:t>    </a:t>
            </a:r>
            <a:r>
              <a:rPr lang="uk-UA" dirty="0" smtClean="0"/>
              <a:t>Фінансові установи</a:t>
            </a:r>
            <a:endParaRPr lang="pl-PL" dirty="0" smtClean="0"/>
          </a:p>
          <a:p>
            <a:r>
              <a:rPr lang="pl-PL" dirty="0" smtClean="0"/>
              <a:t>    </a:t>
            </a:r>
            <a:r>
              <a:rPr lang="uk-UA" dirty="0" smtClean="0"/>
              <a:t>Фірми-виробники, фірми з продажу, фірми, що надають послуги</a:t>
            </a:r>
            <a:endParaRPr lang="pl-PL" dirty="0" smtClean="0"/>
          </a:p>
          <a:p>
            <a:r>
              <a:rPr lang="pl-PL" dirty="0" smtClean="0"/>
              <a:t>    </a:t>
            </a:r>
            <a:r>
              <a:rPr lang="uk-UA" dirty="0" smtClean="0"/>
              <a:t>Інші школи</a:t>
            </a:r>
            <a:r>
              <a:rPr lang="pl-PL" dirty="0" smtClean="0"/>
              <a:t> </a:t>
            </a:r>
            <a:endParaRPr lang="pl-PL" dirty="0" smtClean="0"/>
          </a:p>
          <a:p>
            <a:r>
              <a:rPr lang="pl-PL" dirty="0" smtClean="0"/>
              <a:t>    </a:t>
            </a:r>
            <a:r>
              <a:rPr lang="uk-UA" dirty="0" smtClean="0"/>
              <a:t>Економічні навчальні заклади</a:t>
            </a:r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="" xmlns:p14="http://schemas.microsoft.com/office/powerpoint/2010/main" val="24085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384666" cy="1152128"/>
          </a:xfrm>
        </p:spPr>
        <p:txBody>
          <a:bodyPr>
            <a:normAutofit/>
          </a:bodyPr>
          <a:lstStyle/>
          <a:p>
            <a:r>
              <a:rPr lang="uk-UA" dirty="0" smtClean="0"/>
              <a:t>Переваги участі у клубі</a:t>
            </a:r>
            <a:r>
              <a:rPr lang="pl-PL" dirty="0" smtClean="0"/>
              <a:t>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988840"/>
            <a:ext cx="7065233" cy="3843789"/>
          </a:xfrm>
        </p:spPr>
        <p:txBody>
          <a:bodyPr>
            <a:normAutofit/>
          </a:bodyPr>
          <a:lstStyle/>
          <a:p>
            <a:r>
              <a:rPr lang="uk-UA" dirty="0" smtClean="0"/>
              <a:t>Участь у самовдосконаленні, 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</a:t>
            </a:r>
            <a:r>
              <a:rPr lang="uk-UA" dirty="0" smtClean="0"/>
              <a:t>проектах, програмах, заходах,   </a:t>
            </a:r>
            <a:r>
              <a:rPr lang="uk-UA" dirty="0" err="1" smtClean="0"/>
              <a:t>пов</a:t>
            </a:r>
            <a:r>
              <a:rPr lang="uk-UA" dirty="0" err="1" smtClean="0">
                <a:cs typeface="Times New Roman"/>
              </a:rPr>
              <a:t>ʼязаних</a:t>
            </a:r>
            <a:r>
              <a:rPr lang="uk-UA" dirty="0" smtClean="0">
                <a:cs typeface="Times New Roman"/>
              </a:rPr>
              <a:t> з економічною освітою</a:t>
            </a:r>
            <a:r>
              <a:rPr lang="pl-PL" dirty="0" smtClean="0"/>
              <a:t>,</a:t>
            </a:r>
            <a:endParaRPr lang="pl-PL" dirty="0"/>
          </a:p>
          <a:p>
            <a:r>
              <a:rPr lang="uk-UA" dirty="0" smtClean="0"/>
              <a:t>Додаткові або підвищені оцінки з економічних предметів</a:t>
            </a:r>
            <a:endParaRPr lang="pl-PL" dirty="0"/>
          </a:p>
          <a:p>
            <a:r>
              <a:rPr lang="uk-UA" dirty="0" smtClean="0"/>
              <a:t>Нагородження Клубним дипломом визнання, який дозволяє отримати підвищену оцінку з поведінки</a:t>
            </a:r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 descr="http://zs1hrubieszow.ehost.pl/zdjecia/szkpzdj/1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3" y="1556792"/>
            <a:ext cx="1584176" cy="22945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14981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57606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Статут ШКП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539552" y="908720"/>
            <a:ext cx="8136904" cy="5616624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pl-PL" sz="1800" dirty="0"/>
              <a:t>§1</a:t>
            </a:r>
          </a:p>
          <a:p>
            <a:pPr marL="68580" indent="0">
              <a:buNone/>
            </a:pPr>
            <a:r>
              <a:rPr lang="uk-UA" sz="1800" dirty="0" smtClean="0"/>
              <a:t>Статут визначає правила діяльності Шкільного Клубу Підприємництва (далі – ШКП)</a:t>
            </a:r>
            <a:r>
              <a:rPr lang="pl-PL" sz="1800" dirty="0" smtClean="0"/>
              <a:t>.</a:t>
            </a:r>
            <a:endParaRPr lang="pl-PL" sz="1800" dirty="0"/>
          </a:p>
          <a:p>
            <a:pPr marL="68580" indent="0" algn="ctr">
              <a:buNone/>
            </a:pPr>
            <a:r>
              <a:rPr lang="pl-PL" sz="1800" dirty="0"/>
              <a:t>§2</a:t>
            </a:r>
          </a:p>
          <a:p>
            <a:pPr marL="68580" indent="0">
              <a:buNone/>
            </a:pPr>
            <a:r>
              <a:rPr lang="uk-UA" sz="1800" dirty="0" smtClean="0"/>
              <a:t>ШКП створюється рішенням Педагогічної ради школи і затверджується директором школи </a:t>
            </a:r>
            <a:r>
              <a:rPr lang="uk-UA" sz="1800" dirty="0" smtClean="0"/>
              <a:t>н</a:t>
            </a:r>
            <a:r>
              <a:rPr lang="uk-UA" sz="1800" dirty="0" smtClean="0"/>
              <a:t>а пропозицію вчителя</a:t>
            </a:r>
            <a:r>
              <a:rPr lang="pl-PL" sz="1800" dirty="0" smtClean="0"/>
              <a:t>.</a:t>
            </a:r>
            <a:endParaRPr lang="pl-PL" sz="1800" dirty="0"/>
          </a:p>
          <a:p>
            <a:pPr marL="68580" indent="0" algn="ctr">
              <a:buNone/>
            </a:pPr>
            <a:r>
              <a:rPr lang="pl-PL" sz="1800" dirty="0"/>
              <a:t>§3</a:t>
            </a:r>
          </a:p>
          <a:p>
            <a:pPr marL="68580" indent="0">
              <a:buNone/>
            </a:pPr>
            <a:r>
              <a:rPr lang="pl-PL" sz="1800" dirty="0" smtClean="0"/>
              <a:t>1.</a:t>
            </a:r>
            <a:r>
              <a:rPr lang="uk-UA" sz="1800" dirty="0" smtClean="0"/>
              <a:t> Місцем перебування ШКП є школа, в якій ШКП був створений відповідно до</a:t>
            </a:r>
            <a:r>
              <a:rPr lang="pl-PL" sz="1800" dirty="0" smtClean="0"/>
              <a:t> </a:t>
            </a:r>
            <a:r>
              <a:rPr lang="pl-PL" sz="1800" dirty="0"/>
              <a:t>§2 </a:t>
            </a:r>
            <a:r>
              <a:rPr lang="uk-UA" sz="1800" dirty="0" smtClean="0"/>
              <a:t>даного Статуту</a:t>
            </a:r>
            <a:r>
              <a:rPr lang="pl-PL" sz="1800" dirty="0" smtClean="0"/>
              <a:t>. </a:t>
            </a:r>
            <a:r>
              <a:rPr lang="uk-UA" sz="1800" dirty="0" smtClean="0"/>
              <a:t>ШКП створюється на невизначений термін</a:t>
            </a:r>
            <a:r>
              <a:rPr lang="pl-PL" sz="1800" dirty="0" smtClean="0"/>
              <a:t>.</a:t>
            </a:r>
            <a:endParaRPr lang="pl-PL" sz="1800" dirty="0"/>
          </a:p>
          <a:p>
            <a:pPr marL="68580" indent="0">
              <a:buNone/>
            </a:pPr>
            <a:r>
              <a:rPr lang="pl-PL" sz="1800" dirty="0" smtClean="0"/>
              <a:t>2.</a:t>
            </a:r>
            <a:r>
              <a:rPr lang="uk-UA" sz="1800" dirty="0" smtClean="0"/>
              <a:t> Особою, яка представляє ШКП є вчитель-ініціатор створення ШКП чи інший вчитель, призначений директором школи</a:t>
            </a:r>
            <a:r>
              <a:rPr lang="pl-PL" sz="1800" dirty="0" smtClean="0"/>
              <a:t>.</a:t>
            </a:r>
            <a:endParaRPr lang="pl-PL" sz="1800" dirty="0"/>
          </a:p>
          <a:p>
            <a:pPr marL="68580" indent="0">
              <a:buNone/>
            </a:pPr>
            <a:r>
              <a:rPr lang="pl-PL" sz="1800" dirty="0"/>
              <a:t>3. </a:t>
            </a:r>
            <a:r>
              <a:rPr lang="uk-UA" sz="1800" dirty="0" smtClean="0"/>
              <a:t>Нагляд над усією діяльністю ШКП </a:t>
            </a:r>
            <a:r>
              <a:rPr lang="uk-UA" sz="1800" dirty="0" smtClean="0"/>
              <a:t>здійсню</a:t>
            </a:r>
            <a:r>
              <a:rPr lang="uk-UA" sz="1800" dirty="0" smtClean="0"/>
              <a:t>є директор школи</a:t>
            </a:r>
            <a:r>
              <a:rPr lang="pl-PL" sz="1800" dirty="0" smtClean="0"/>
              <a:t>.</a:t>
            </a:r>
            <a:endParaRPr lang="pl-PL" sz="1800" dirty="0"/>
          </a:p>
          <a:p>
            <a:pPr marL="68580" indent="0">
              <a:buNone/>
            </a:pPr>
            <a:r>
              <a:rPr lang="pl-PL" sz="1800" dirty="0" smtClean="0"/>
              <a:t>4.</a:t>
            </a:r>
            <a:r>
              <a:rPr lang="uk-UA" sz="1800" dirty="0" smtClean="0"/>
              <a:t> Опікуном ШКП може бути лише один вчитель</a:t>
            </a:r>
            <a:r>
              <a:rPr lang="pl-PL" sz="1800" dirty="0" smtClean="0"/>
              <a:t>.</a:t>
            </a:r>
            <a:endParaRPr lang="pl-PL" sz="1800" dirty="0"/>
          </a:p>
          <a:p>
            <a:pPr marL="68580" indent="0">
              <a:buNone/>
            </a:pPr>
            <a:r>
              <a:rPr lang="pl-PL" sz="1800" dirty="0"/>
              <a:t>5</a:t>
            </a:r>
            <a:r>
              <a:rPr lang="pl-PL" sz="1800" dirty="0" smtClean="0"/>
              <a:t>.</a:t>
            </a:r>
            <a:r>
              <a:rPr lang="uk-UA" sz="1800" dirty="0" smtClean="0"/>
              <a:t> Діяльність опікуна Клубу можуть підтримувати інші вчителі даної освітньої установи</a:t>
            </a:r>
            <a:r>
              <a:rPr lang="pl-PL" sz="1800" dirty="0" smtClean="0"/>
              <a:t>. </a:t>
            </a:r>
            <a:endParaRPr lang="pl-PL" sz="1800" dirty="0"/>
          </a:p>
        </p:txBody>
      </p:sp>
    </p:spTree>
    <p:extLst>
      <p:ext uri="{BB962C8B-B14F-4D97-AF65-F5344CB8AC3E}">
        <p14:creationId xmlns="" xmlns:p14="http://schemas.microsoft.com/office/powerpoint/2010/main" val="359262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4571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620688"/>
            <a:ext cx="7992888" cy="5904656"/>
          </a:xfrm>
        </p:spPr>
        <p:txBody>
          <a:bodyPr>
            <a:normAutofit fontScale="85000" lnSpcReduction="20000"/>
          </a:bodyPr>
          <a:lstStyle/>
          <a:p>
            <a:pPr marL="68580" indent="0" algn="ctr">
              <a:buNone/>
            </a:pPr>
            <a:r>
              <a:rPr lang="pl-PL" dirty="0"/>
              <a:t>§4</a:t>
            </a:r>
          </a:p>
          <a:p>
            <a:pPr marL="68580" indent="0">
              <a:buNone/>
            </a:pPr>
            <a:r>
              <a:rPr lang="uk-UA" dirty="0" smtClean="0"/>
              <a:t>Метою заходів, що реалізуються ШКП є</a:t>
            </a:r>
            <a:r>
              <a:rPr lang="pl-PL" dirty="0" smtClean="0"/>
              <a:t>:</a:t>
            </a:r>
            <a:endParaRPr lang="pl-PL" dirty="0"/>
          </a:p>
          <a:p>
            <a:pPr marL="68580" indent="0">
              <a:buNone/>
            </a:pPr>
            <a:r>
              <a:rPr lang="pl-PL" dirty="0"/>
              <a:t>a. </a:t>
            </a:r>
            <a:r>
              <a:rPr lang="uk-UA" dirty="0" smtClean="0"/>
              <a:t>Формування підприємницьких позицій</a:t>
            </a:r>
            <a:r>
              <a:rPr lang="pl-PL" dirty="0" smtClean="0"/>
              <a:t>.</a:t>
            </a:r>
            <a:endParaRPr lang="pl-PL" dirty="0"/>
          </a:p>
          <a:p>
            <a:pPr marL="68580" indent="0">
              <a:buNone/>
            </a:pPr>
            <a:r>
              <a:rPr lang="uk-UA" dirty="0" smtClean="0"/>
              <a:t>б</a:t>
            </a:r>
            <a:r>
              <a:rPr lang="pl-PL" dirty="0" smtClean="0"/>
              <a:t>. </a:t>
            </a:r>
            <a:r>
              <a:rPr lang="uk-UA" dirty="0" smtClean="0"/>
              <a:t>Поглиблення економічних знань учнів</a:t>
            </a:r>
            <a:r>
              <a:rPr lang="pl-PL" dirty="0" smtClean="0"/>
              <a:t>.</a:t>
            </a:r>
            <a:endParaRPr lang="pl-PL" dirty="0"/>
          </a:p>
          <a:p>
            <a:pPr marL="68580" indent="0" algn="ctr">
              <a:buNone/>
            </a:pPr>
            <a:r>
              <a:rPr lang="pl-PL" dirty="0"/>
              <a:t>§5</a:t>
            </a:r>
          </a:p>
          <a:p>
            <a:pPr marL="68580" indent="0">
              <a:buNone/>
            </a:pPr>
            <a:r>
              <a:rPr lang="uk-UA" dirty="0" smtClean="0"/>
              <a:t>Робота ШКП базується на плануванні та впровадженні освітніх проектів у сфері підприємництва та економічної та фінансової освіти</a:t>
            </a:r>
            <a:r>
              <a:rPr lang="pl-PL" dirty="0" smtClean="0"/>
              <a:t>.</a:t>
            </a:r>
            <a:endParaRPr lang="pl-PL" dirty="0"/>
          </a:p>
          <a:p>
            <a:pPr marL="68580" indent="0" algn="ctr">
              <a:buNone/>
            </a:pPr>
            <a:r>
              <a:rPr lang="pl-PL" dirty="0"/>
              <a:t>§</a:t>
            </a:r>
            <a:r>
              <a:rPr lang="pl-PL" dirty="0" smtClean="0"/>
              <a:t>6</a:t>
            </a:r>
          </a:p>
          <a:p>
            <a:pPr marL="68580" indent="0">
              <a:buNone/>
            </a:pPr>
            <a:r>
              <a:rPr lang="uk-UA" dirty="0" smtClean="0"/>
              <a:t>ШКП повинен складатися принаймні з 5 учнів</a:t>
            </a:r>
            <a:r>
              <a:rPr lang="pl-PL" dirty="0" smtClean="0"/>
              <a:t>. </a:t>
            </a:r>
            <a:r>
              <a:rPr lang="uk-UA" dirty="0" smtClean="0"/>
              <a:t>Склад учнів, які належать до ШКП, може змінюватися</a:t>
            </a:r>
            <a:r>
              <a:rPr lang="pl-PL" dirty="0" smtClean="0"/>
              <a:t>.</a:t>
            </a:r>
            <a:endParaRPr lang="pl-PL" dirty="0" smtClean="0"/>
          </a:p>
          <a:p>
            <a:pPr marL="68580" indent="0" algn="ctr">
              <a:buNone/>
            </a:pPr>
            <a:r>
              <a:rPr lang="pl-PL" dirty="0"/>
              <a:t>§7</a:t>
            </a:r>
          </a:p>
          <a:p>
            <a:pPr marL="68580" indent="0">
              <a:buNone/>
            </a:pPr>
            <a:r>
              <a:rPr lang="uk-UA" dirty="0" smtClean="0"/>
              <a:t>ШКП кожного року складає план роботи на рік</a:t>
            </a:r>
            <a:endParaRPr lang="pl-PL" dirty="0"/>
          </a:p>
          <a:p>
            <a:pPr marL="68580" indent="0" algn="ctr">
              <a:buNone/>
            </a:pPr>
            <a:r>
              <a:rPr lang="pl-PL" dirty="0"/>
              <a:t>§8</a:t>
            </a:r>
          </a:p>
          <a:p>
            <a:pPr marL="68580" indent="0">
              <a:buNone/>
            </a:pPr>
            <a:r>
              <a:rPr lang="uk-UA" dirty="0" smtClean="0"/>
              <a:t>Для найактивніших вчителів та учнів, що працюють у ШКП передбачено дипломи</a:t>
            </a:r>
            <a:r>
              <a:rPr lang="pl-PL" dirty="0" smtClean="0"/>
              <a:t> </a:t>
            </a:r>
            <a:r>
              <a:rPr lang="uk-UA" dirty="0" smtClean="0"/>
              <a:t>та</a:t>
            </a:r>
            <a:r>
              <a:rPr lang="pl-PL" dirty="0" smtClean="0"/>
              <a:t>/</a:t>
            </a:r>
            <a:r>
              <a:rPr lang="uk-UA" dirty="0" smtClean="0"/>
              <a:t>або нагороди</a:t>
            </a:r>
            <a:r>
              <a:rPr lang="pl-PL" dirty="0" smtClean="0"/>
              <a:t>.</a:t>
            </a:r>
            <a:endParaRPr lang="pl-PL" dirty="0"/>
          </a:p>
          <a:p>
            <a:pPr marL="68580" indent="0" algn="ctr">
              <a:buNone/>
            </a:pPr>
            <a:r>
              <a:rPr lang="pl-PL" dirty="0" smtClean="0"/>
              <a:t>§9</a:t>
            </a:r>
          </a:p>
          <a:p>
            <a:pPr marL="68580" indent="0">
              <a:buNone/>
            </a:pPr>
            <a:r>
              <a:rPr lang="uk-UA" dirty="0" smtClean="0"/>
              <a:t>ШКП обирає свою назву і логотип, які можуть бути змінені лише за згодою вчителя-опікуна</a:t>
            </a:r>
            <a:r>
              <a:rPr lang="pl-PL" dirty="0" smtClean="0"/>
              <a:t>.</a:t>
            </a:r>
            <a:endParaRPr lang="pl-PL" dirty="0" smtClean="0"/>
          </a:p>
          <a:p>
            <a:pPr marL="6858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979574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979</TotalTime>
  <Words>534</Words>
  <Application>Microsoft Office PowerPoint</Application>
  <PresentationFormat>Экран (4:3)</PresentationFormat>
  <Paragraphs>78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Austin</vt:lpstr>
      <vt:lpstr>Шкільний Клуб Підприємництва</vt:lpstr>
      <vt:lpstr>Цілі ШКП: </vt:lpstr>
      <vt:lpstr>З чого розпочати?</vt:lpstr>
      <vt:lpstr>Formy pracy</vt:lpstr>
      <vt:lpstr>Співпраця</vt:lpstr>
      <vt:lpstr>Переваги участі у клубі: </vt:lpstr>
      <vt:lpstr>Статут ШКП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Isia</dc:creator>
  <cp:lastModifiedBy>Vasil</cp:lastModifiedBy>
  <cp:revision>47</cp:revision>
  <dcterms:created xsi:type="dcterms:W3CDTF">2012-09-13T15:09:47Z</dcterms:created>
  <dcterms:modified xsi:type="dcterms:W3CDTF">2013-05-13T22:48:43Z</dcterms:modified>
</cp:coreProperties>
</file>